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Alfa Slab One" charset="0"/>
      <p:regular r:id="rId22"/>
    </p:embeddedFont>
    <p:embeddedFont>
      <p:font typeface="Roboto"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456" y="2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402638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e4346f573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e4346f573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e4346f573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e4346f573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4e49a64efd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4e49a64efd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4e4346f573_1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4e4346f573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e4346f573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e4346f573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e4346f573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e4346f573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e4346f573_1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e4346f573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e4346f573_1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e4346f573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4e4346f573_1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4e4346f573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4e4346f573_1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4e4346f573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e49a64efd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e49a64ef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430d21b26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430d21b2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4e4346f57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4e4346f57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4586b1178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4586b1178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4e4346f57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4e4346f57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4e49a64efd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4e49a64efd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4e4346f573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4e4346f573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e4346f573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e4346f57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electronics.howstuffworks.com/lcd.htm"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s://computer.howstuffworks.com/laptop.htm" TargetMode="External"/><Relationship Id="rId4" Type="http://schemas.openxmlformats.org/officeDocument/2006/relationships/hyperlink" Target="https://electronics.howstuffworks.com/tv1.htm"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207175" y="1282225"/>
            <a:ext cx="4975800" cy="158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highlight>
                  <a:srgbClr val="FFF2CC"/>
                </a:highlight>
                <a:latin typeface="Alfa Slab One"/>
                <a:ea typeface="Alfa Slab One"/>
                <a:cs typeface="Alfa Slab One"/>
                <a:sym typeface="Alfa Slab One"/>
              </a:rPr>
              <a:t>What's inside a PC?!</a:t>
            </a:r>
            <a:endParaRPr sz="4800">
              <a:highlight>
                <a:srgbClr val="FFF2CC"/>
              </a:highlight>
              <a:latin typeface="Alfa Slab One"/>
              <a:ea typeface="Alfa Slab One"/>
              <a:cs typeface="Alfa Slab One"/>
              <a:sym typeface="Alfa Slab One"/>
            </a:endParaRPr>
          </a:p>
        </p:txBody>
      </p:sp>
      <p:sp>
        <p:nvSpPr>
          <p:cNvPr id="55" name="Google Shape;55;p13"/>
          <p:cNvSpPr txBox="1">
            <a:spLocks noGrp="1"/>
          </p:cNvSpPr>
          <p:nvPr>
            <p:ph type="subTitle" idx="1"/>
          </p:nvPr>
        </p:nvSpPr>
        <p:spPr>
          <a:xfrm>
            <a:off x="2860875" y="3058925"/>
            <a:ext cx="36684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highlight>
                  <a:srgbClr val="F4CCCC"/>
                </a:highlight>
                <a:latin typeface="Times New Roman"/>
                <a:ea typeface="Times New Roman"/>
                <a:cs typeface="Times New Roman"/>
                <a:sym typeface="Times New Roman"/>
              </a:rPr>
              <a:t>Module A.2  </a:t>
            </a:r>
            <a:endParaRPr sz="2400">
              <a:solidFill>
                <a:srgbClr val="000000"/>
              </a:solidFill>
              <a:highlight>
                <a:srgbClr val="F4CCCC"/>
              </a:highlight>
              <a:latin typeface="Times New Roman"/>
              <a:ea typeface="Times New Roman"/>
              <a:cs typeface="Times New Roman"/>
              <a:sym typeface="Times New Roman"/>
            </a:endParaRPr>
          </a:p>
          <a:p>
            <a:pPr marL="0" lvl="0" indent="0" algn="ctr" rtl="0">
              <a:spcBef>
                <a:spcPts val="0"/>
              </a:spcBef>
              <a:spcAft>
                <a:spcPts val="0"/>
              </a:spcAft>
              <a:buNone/>
            </a:pPr>
            <a:r>
              <a:rPr lang="en" sz="2400">
                <a:solidFill>
                  <a:srgbClr val="000000"/>
                </a:solidFill>
                <a:highlight>
                  <a:srgbClr val="F4CCCC"/>
                </a:highlight>
                <a:latin typeface="Times New Roman"/>
                <a:ea typeface="Times New Roman"/>
                <a:cs typeface="Times New Roman"/>
                <a:sym typeface="Times New Roman"/>
              </a:rPr>
              <a:t>By Yoshita Yadav</a:t>
            </a:r>
            <a:endParaRPr sz="2400">
              <a:solidFill>
                <a:srgbClr val="000000"/>
              </a:solidFill>
              <a:highlight>
                <a:srgbClr val="F4CCCC"/>
              </a:highlight>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2"/>
          <p:cNvSpPr txBox="1">
            <a:spLocks noGrp="1"/>
          </p:cNvSpPr>
          <p:nvPr>
            <p:ph type="subTitle" idx="1"/>
          </p:nvPr>
        </p:nvSpPr>
        <p:spPr>
          <a:xfrm>
            <a:off x="209100" y="615100"/>
            <a:ext cx="8520600" cy="4028100"/>
          </a:xfrm>
          <a:prstGeom prst="rect">
            <a:avLst/>
          </a:prstGeom>
        </p:spPr>
        <p:txBody>
          <a:bodyPr spcFirstLastPara="1" wrap="square" lIns="91425" tIns="91425" rIns="91425" bIns="91425" anchor="t" anchorCtr="0">
            <a:noAutofit/>
          </a:bodyPr>
          <a:lstStyle/>
          <a:p>
            <a:pPr marL="228600" lvl="0" indent="-228600" algn="l" rtl="0">
              <a:lnSpc>
                <a:spcPct val="115000"/>
              </a:lnSpc>
              <a:spcBef>
                <a:spcPts val="0"/>
              </a:spcBef>
              <a:spcAft>
                <a:spcPts val="0"/>
              </a:spcAft>
              <a:buClr>
                <a:schemeClr val="dk1"/>
              </a:buClr>
              <a:buSzPts val="1100"/>
              <a:buFont typeface="Arial"/>
              <a:buNone/>
            </a:pPr>
            <a:r>
              <a:rPr lang="en" sz="1800">
                <a:solidFill>
                  <a:schemeClr val="dk1"/>
                </a:solidFill>
              </a:rPr>
              <a:t>1.   	Research more in-depth about “CPU Processor Chip”. Make notes on the following:</a:t>
            </a:r>
            <a:endParaRPr sz="1800">
              <a:solidFill>
                <a:schemeClr val="dk1"/>
              </a:solidFill>
            </a:endParaRPr>
          </a:p>
          <a:p>
            <a:pPr marL="457200" lvl="0" indent="-342900" algn="l" rtl="0">
              <a:lnSpc>
                <a:spcPct val="115000"/>
              </a:lnSpc>
              <a:spcBef>
                <a:spcPts val="0"/>
              </a:spcBef>
              <a:spcAft>
                <a:spcPts val="0"/>
              </a:spcAft>
              <a:buClr>
                <a:schemeClr val="dk1"/>
              </a:buClr>
              <a:buSzPts val="1800"/>
              <a:buAutoNum type="alphaUcPeriod"/>
            </a:pPr>
            <a:r>
              <a:rPr lang="en" sz="1800">
                <a:solidFill>
                  <a:schemeClr val="dk1"/>
                </a:solidFill>
              </a:rPr>
              <a:t>What different versions are currently available (speed and capacity)</a:t>
            </a:r>
            <a:endParaRPr sz="1800">
              <a:solidFill>
                <a:schemeClr val="dk1"/>
              </a:solidFill>
            </a:endParaRPr>
          </a:p>
          <a:p>
            <a:pPr marL="457200" lvl="0" indent="0" algn="l" rtl="0">
              <a:lnSpc>
                <a:spcPct val="115000"/>
              </a:lnSpc>
              <a:spcBef>
                <a:spcPts val="0"/>
              </a:spcBef>
              <a:spcAft>
                <a:spcPts val="0"/>
              </a:spcAft>
              <a:buNone/>
            </a:pP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a:solidFill>
                  <a:schemeClr val="dk1"/>
                </a:solidFill>
              </a:rPr>
              <a:t>The size of a fast Processor can range from 2.6 GHZ to 3.2 GHZ</a:t>
            </a:r>
            <a:endParaRPr sz="1800">
              <a:solidFill>
                <a:schemeClr val="dk1"/>
              </a:solidFill>
            </a:endParaRPr>
          </a:p>
          <a:p>
            <a:pPr marL="914400" lvl="0" indent="0" algn="l" rtl="0">
              <a:lnSpc>
                <a:spcPct val="115000"/>
              </a:lnSpc>
              <a:spcBef>
                <a:spcPts val="0"/>
              </a:spcBef>
              <a:spcAft>
                <a:spcPts val="0"/>
              </a:spcAft>
              <a:buNone/>
            </a:pPr>
            <a:endParaRPr sz="1800">
              <a:solidFill>
                <a:schemeClr val="dk1"/>
              </a:solidFill>
            </a:endParaRPr>
          </a:p>
          <a:p>
            <a:pPr marL="457200" lvl="0" indent="-342900" algn="l" rtl="0">
              <a:lnSpc>
                <a:spcPct val="107000"/>
              </a:lnSpc>
              <a:spcBef>
                <a:spcPts val="0"/>
              </a:spcBef>
              <a:spcAft>
                <a:spcPts val="0"/>
              </a:spcAft>
              <a:buClr>
                <a:schemeClr val="dk1"/>
              </a:buClr>
              <a:buSzPts val="1800"/>
              <a:buAutoNum type="alphaUcPeriod"/>
            </a:pPr>
            <a:r>
              <a:rPr lang="en" sz="1800">
                <a:solidFill>
                  <a:schemeClr val="dk1"/>
                </a:solidFill>
              </a:rPr>
              <a:t>How the component has changed since the 1980’s</a:t>
            </a:r>
            <a:endParaRPr sz="1800">
              <a:solidFill>
                <a:schemeClr val="dk1"/>
              </a:solidFill>
            </a:endParaRPr>
          </a:p>
          <a:p>
            <a:pPr marL="0" lvl="0" indent="0" algn="l" rtl="0">
              <a:lnSpc>
                <a:spcPct val="107000"/>
              </a:lnSpc>
              <a:spcBef>
                <a:spcPts val="0"/>
              </a:spcBef>
              <a:spcAft>
                <a:spcPts val="0"/>
              </a:spcAft>
              <a:buNone/>
            </a:pPr>
            <a:endParaRPr sz="1800">
              <a:solidFill>
                <a:schemeClr val="dk1"/>
              </a:solidFill>
            </a:endParaRPr>
          </a:p>
          <a:p>
            <a:pPr marL="457200" lvl="0" indent="-342900" algn="l" rtl="0">
              <a:lnSpc>
                <a:spcPct val="107000"/>
              </a:lnSpc>
              <a:spcBef>
                <a:spcPts val="0"/>
              </a:spcBef>
              <a:spcAft>
                <a:spcPts val="0"/>
              </a:spcAft>
              <a:buClr>
                <a:schemeClr val="dk1"/>
              </a:buClr>
              <a:buSzPts val="1800"/>
              <a:buChar char="-"/>
            </a:pPr>
            <a:r>
              <a:rPr lang="en" sz="1800">
                <a:solidFill>
                  <a:schemeClr val="dk1"/>
                </a:solidFill>
              </a:rPr>
              <a:t>The size of older processor chips ranged from 16- 32 bits whereas now it ranges from 2.6 to 3.2 GHZ</a:t>
            </a:r>
            <a:endParaRPr sz="1800">
              <a:solidFill>
                <a:schemeClr val="dk1"/>
              </a:solidFill>
            </a:endParaRPr>
          </a:p>
          <a:p>
            <a:pPr marL="0" lvl="0" indent="0" algn="ctr" rtl="0">
              <a:spcBef>
                <a:spcPts val="0"/>
              </a:spcBef>
              <a:spcAft>
                <a:spcPts val="0"/>
              </a:spcAft>
              <a:buNone/>
            </a:pP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3"/>
          <p:cNvSpPr txBox="1">
            <a:spLocks noGrp="1"/>
          </p:cNvSpPr>
          <p:nvPr>
            <p:ph type="subTitle" idx="1"/>
          </p:nvPr>
        </p:nvSpPr>
        <p:spPr>
          <a:xfrm>
            <a:off x="209100" y="615100"/>
            <a:ext cx="8520600" cy="4374600"/>
          </a:xfrm>
          <a:prstGeom prst="rect">
            <a:avLst/>
          </a:prstGeom>
        </p:spPr>
        <p:txBody>
          <a:bodyPr spcFirstLastPara="1" wrap="square" lIns="91425" tIns="91425" rIns="91425" bIns="91425" anchor="t" anchorCtr="0">
            <a:noAutofit/>
          </a:bodyPr>
          <a:lstStyle/>
          <a:p>
            <a:pPr marL="228600" lvl="0" indent="-228600" algn="l" rtl="0">
              <a:lnSpc>
                <a:spcPct val="115000"/>
              </a:lnSpc>
              <a:spcBef>
                <a:spcPts val="0"/>
              </a:spcBef>
              <a:spcAft>
                <a:spcPts val="0"/>
              </a:spcAft>
              <a:buNone/>
            </a:pPr>
            <a:r>
              <a:rPr lang="en" sz="1800">
                <a:solidFill>
                  <a:schemeClr val="dk1"/>
                </a:solidFill>
              </a:rPr>
              <a:t>1.   	Research more in-depth about “RAM Memory ”. Make notes on the following:</a:t>
            </a:r>
            <a:endParaRPr sz="1800">
              <a:solidFill>
                <a:schemeClr val="dk1"/>
              </a:solidFill>
            </a:endParaRPr>
          </a:p>
          <a:p>
            <a:pPr marL="457200" lvl="0" indent="-342900" algn="l" rtl="0">
              <a:lnSpc>
                <a:spcPct val="115000"/>
              </a:lnSpc>
              <a:spcBef>
                <a:spcPts val="0"/>
              </a:spcBef>
              <a:spcAft>
                <a:spcPts val="0"/>
              </a:spcAft>
              <a:buClr>
                <a:schemeClr val="dk1"/>
              </a:buClr>
              <a:buSzPts val="1800"/>
              <a:buAutoNum type="alphaUcPeriod"/>
            </a:pPr>
            <a:r>
              <a:rPr lang="en" sz="1800">
                <a:solidFill>
                  <a:schemeClr val="dk1"/>
                </a:solidFill>
              </a:rPr>
              <a:t>What different versions are currently available (speed and capacity)</a:t>
            </a:r>
            <a:endParaRPr sz="1800">
              <a:solidFill>
                <a:schemeClr val="dk1"/>
              </a:solidFill>
            </a:endParaRPr>
          </a:p>
          <a:p>
            <a:pPr marL="457200" lvl="0" indent="0" algn="l" rtl="0">
              <a:lnSpc>
                <a:spcPct val="115000"/>
              </a:lnSpc>
              <a:spcBef>
                <a:spcPts val="0"/>
              </a:spcBef>
              <a:spcAft>
                <a:spcPts val="0"/>
              </a:spcAft>
              <a:buNone/>
            </a:pP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a:solidFill>
                  <a:srgbClr val="222222"/>
                </a:solidFill>
                <a:highlight>
                  <a:srgbClr val="FFFFFF"/>
                </a:highlight>
              </a:rPr>
              <a:t>RAM speed is measured in Megahertz (MHz), millions of cycles per second, so that it can be compared to your processor's clock speed</a:t>
            </a:r>
            <a:endParaRPr sz="1800">
              <a:solidFill>
                <a:srgbClr val="222222"/>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 sz="1800">
                <a:solidFill>
                  <a:srgbClr val="222222"/>
                </a:solidFill>
                <a:highlight>
                  <a:srgbClr val="FFFFFF"/>
                </a:highlight>
              </a:rPr>
              <a:t>For desktops and laptops, memory speed can range from the standard 1333MHz all the way up to speeds of 2133MHz.</a:t>
            </a:r>
            <a:endParaRPr sz="1800">
              <a:solidFill>
                <a:srgbClr val="222222"/>
              </a:solidFill>
              <a:highlight>
                <a:srgbClr val="FFFFFF"/>
              </a:highlight>
            </a:endParaRPr>
          </a:p>
          <a:p>
            <a:pPr marL="914400" lvl="0" indent="0" algn="l" rtl="0">
              <a:lnSpc>
                <a:spcPct val="115000"/>
              </a:lnSpc>
              <a:spcBef>
                <a:spcPts val="0"/>
              </a:spcBef>
              <a:spcAft>
                <a:spcPts val="0"/>
              </a:spcAft>
              <a:buNone/>
            </a:pPr>
            <a:endParaRPr sz="1800">
              <a:solidFill>
                <a:srgbClr val="222222"/>
              </a:solidFill>
              <a:highlight>
                <a:srgbClr val="FFFFFF"/>
              </a:highlight>
            </a:endParaRPr>
          </a:p>
          <a:p>
            <a:pPr marL="457200" lvl="0" indent="-342900" algn="l" rtl="0">
              <a:lnSpc>
                <a:spcPct val="107000"/>
              </a:lnSpc>
              <a:spcBef>
                <a:spcPts val="0"/>
              </a:spcBef>
              <a:spcAft>
                <a:spcPts val="0"/>
              </a:spcAft>
              <a:buClr>
                <a:schemeClr val="dk1"/>
              </a:buClr>
              <a:buSzPts val="1800"/>
              <a:buAutoNum type="alphaUcPeriod"/>
            </a:pPr>
            <a:r>
              <a:rPr lang="en" sz="1800">
                <a:solidFill>
                  <a:schemeClr val="dk1"/>
                </a:solidFill>
              </a:rPr>
              <a:t>How the component has changed since the 1980’s</a:t>
            </a:r>
            <a:endParaRPr sz="1800">
              <a:solidFill>
                <a:schemeClr val="dk1"/>
              </a:solidFill>
            </a:endParaRPr>
          </a:p>
          <a:p>
            <a:pPr marL="0" lvl="0" indent="0" algn="l" rtl="0">
              <a:lnSpc>
                <a:spcPct val="107000"/>
              </a:lnSpc>
              <a:spcBef>
                <a:spcPts val="0"/>
              </a:spcBef>
              <a:spcAft>
                <a:spcPts val="0"/>
              </a:spcAft>
              <a:buNone/>
            </a:pPr>
            <a:endParaRPr sz="1800">
              <a:solidFill>
                <a:schemeClr val="dk1"/>
              </a:solidFill>
            </a:endParaRPr>
          </a:p>
          <a:p>
            <a:pPr marL="457200" lvl="0" indent="-342900" algn="l" rtl="0">
              <a:lnSpc>
                <a:spcPct val="107000"/>
              </a:lnSpc>
              <a:spcBef>
                <a:spcPts val="0"/>
              </a:spcBef>
              <a:spcAft>
                <a:spcPts val="0"/>
              </a:spcAft>
              <a:buClr>
                <a:schemeClr val="dk1"/>
              </a:buClr>
              <a:buSzPts val="1800"/>
              <a:buChar char="-"/>
            </a:pPr>
            <a:r>
              <a:rPr lang="en" sz="1800">
                <a:solidFill>
                  <a:schemeClr val="dk1"/>
                </a:solidFill>
              </a:rPr>
              <a:t>In the 1980s, the size of RAM was measured in kilobyte or megabyte whereas now its measured in MHz</a:t>
            </a:r>
            <a:endParaRPr sz="1800">
              <a:solidFill>
                <a:schemeClr val="dk1"/>
              </a:solidFill>
            </a:endParaRPr>
          </a:p>
          <a:p>
            <a:pPr marL="0" lvl="0" indent="0" algn="ctr" rtl="0">
              <a:spcBef>
                <a:spcPts val="0"/>
              </a:spcBef>
              <a:spcAft>
                <a:spcPts val="0"/>
              </a:spcAft>
              <a:buNone/>
            </a:pP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1"/>
        <p:cNvGrpSpPr/>
        <p:nvPr/>
      </p:nvGrpSpPr>
      <p:grpSpPr>
        <a:xfrm>
          <a:off x="0" y="0"/>
          <a:ext cx="0" cy="0"/>
          <a:chOff x="0" y="0"/>
          <a:chExt cx="0" cy="0"/>
        </a:xfrm>
      </p:grpSpPr>
      <p:sp>
        <p:nvSpPr>
          <p:cNvPr id="162" name="Google Shape;162;p24"/>
          <p:cNvSpPr txBox="1">
            <a:spLocks noGrp="1"/>
          </p:cNvSpPr>
          <p:nvPr>
            <p:ph type="ctrTitle"/>
          </p:nvPr>
        </p:nvSpPr>
        <p:spPr>
          <a:xfrm>
            <a:off x="1693125" y="3200275"/>
            <a:ext cx="6580200" cy="50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rgbClr val="000000"/>
                </a:solidFill>
                <a:highlight>
                  <a:srgbClr val="FCE5CD"/>
                </a:highlight>
                <a:latin typeface="Alfa Slab One"/>
                <a:ea typeface="Alfa Slab One"/>
                <a:cs typeface="Alfa Slab One"/>
                <a:sym typeface="Alfa Slab One"/>
              </a:rPr>
              <a:t>Level 3-Peripheral Devices </a:t>
            </a:r>
            <a:endParaRPr sz="6000">
              <a:solidFill>
                <a:srgbClr val="000000"/>
              </a:solidFill>
              <a:highlight>
                <a:srgbClr val="FCE5CD"/>
              </a:highlight>
              <a:latin typeface="Alfa Slab One"/>
              <a:ea typeface="Alfa Slab One"/>
              <a:cs typeface="Alfa Slab One"/>
              <a:sym typeface="Alfa Slab O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5"/>
          <p:cNvPicPr preferRelativeResize="0"/>
          <p:nvPr/>
        </p:nvPicPr>
        <p:blipFill rotWithShape="1">
          <a:blip r:embed="rId3">
            <a:alphaModFix/>
          </a:blip>
          <a:srcRect l="12835" r="18633" b="7732"/>
          <a:stretch/>
        </p:blipFill>
        <p:spPr>
          <a:xfrm>
            <a:off x="3141500" y="743950"/>
            <a:ext cx="3091550" cy="4450874"/>
          </a:xfrm>
          <a:prstGeom prst="rect">
            <a:avLst/>
          </a:prstGeom>
          <a:noFill/>
          <a:ln>
            <a:noFill/>
          </a:ln>
        </p:spPr>
      </p:pic>
      <p:cxnSp>
        <p:nvCxnSpPr>
          <p:cNvPr id="168" name="Google Shape;168;p25"/>
          <p:cNvCxnSpPr/>
          <p:nvPr/>
        </p:nvCxnSpPr>
        <p:spPr>
          <a:xfrm>
            <a:off x="2347275" y="3219500"/>
            <a:ext cx="1205700" cy="51300"/>
          </a:xfrm>
          <a:prstGeom prst="straightConnector1">
            <a:avLst/>
          </a:prstGeom>
          <a:noFill/>
          <a:ln w="38100" cap="flat" cmpd="sng">
            <a:solidFill>
              <a:srgbClr val="FF0000"/>
            </a:solidFill>
            <a:prstDash val="solid"/>
            <a:round/>
            <a:headEnd type="none" w="med" len="med"/>
            <a:tailEnd type="stealth" w="med" len="med"/>
          </a:ln>
        </p:spPr>
      </p:cxnSp>
      <p:sp>
        <p:nvSpPr>
          <p:cNvPr id="169" name="Google Shape;169;p25"/>
          <p:cNvSpPr txBox="1"/>
          <p:nvPr/>
        </p:nvSpPr>
        <p:spPr>
          <a:xfrm>
            <a:off x="76975" y="2983950"/>
            <a:ext cx="2411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USB Expansion Port</a:t>
            </a:r>
            <a:endParaRPr sz="1600"/>
          </a:p>
        </p:txBody>
      </p:sp>
      <p:cxnSp>
        <p:nvCxnSpPr>
          <p:cNvPr id="170" name="Google Shape;170;p25"/>
          <p:cNvCxnSpPr/>
          <p:nvPr/>
        </p:nvCxnSpPr>
        <p:spPr>
          <a:xfrm rot="10800000" flipH="1">
            <a:off x="1872675" y="3488775"/>
            <a:ext cx="1680300" cy="1013400"/>
          </a:xfrm>
          <a:prstGeom prst="straightConnector1">
            <a:avLst/>
          </a:prstGeom>
          <a:noFill/>
          <a:ln w="28575" cap="flat" cmpd="sng">
            <a:solidFill>
              <a:srgbClr val="FF0000"/>
            </a:solidFill>
            <a:prstDash val="solid"/>
            <a:round/>
            <a:headEnd type="none" w="med" len="med"/>
            <a:tailEnd type="stealth" w="med" len="med"/>
          </a:ln>
        </p:spPr>
      </p:cxnSp>
      <p:sp>
        <p:nvSpPr>
          <p:cNvPr id="171" name="Google Shape;171;p25"/>
          <p:cNvSpPr txBox="1"/>
          <p:nvPr/>
        </p:nvSpPr>
        <p:spPr>
          <a:xfrm>
            <a:off x="144975" y="4078875"/>
            <a:ext cx="1757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Audio Ports (Mic, Speakers)</a:t>
            </a:r>
            <a:endParaRPr sz="1600"/>
          </a:p>
        </p:txBody>
      </p:sp>
      <p:cxnSp>
        <p:nvCxnSpPr>
          <p:cNvPr id="172" name="Google Shape;172;p25"/>
          <p:cNvCxnSpPr/>
          <p:nvPr/>
        </p:nvCxnSpPr>
        <p:spPr>
          <a:xfrm flipH="1">
            <a:off x="3937500" y="3245150"/>
            <a:ext cx="2411700" cy="12900"/>
          </a:xfrm>
          <a:prstGeom prst="straightConnector1">
            <a:avLst/>
          </a:prstGeom>
          <a:noFill/>
          <a:ln w="28575" cap="flat" cmpd="sng">
            <a:solidFill>
              <a:srgbClr val="FF0000"/>
            </a:solidFill>
            <a:prstDash val="solid"/>
            <a:round/>
            <a:headEnd type="none" w="med" len="med"/>
            <a:tailEnd type="triangle" w="med" len="med"/>
          </a:ln>
        </p:spPr>
      </p:cxnSp>
      <p:sp>
        <p:nvSpPr>
          <p:cNvPr id="173" name="Google Shape;173;p25"/>
          <p:cNvSpPr txBox="1"/>
          <p:nvPr/>
        </p:nvSpPr>
        <p:spPr>
          <a:xfrm>
            <a:off x="6425900" y="3035250"/>
            <a:ext cx="1931700" cy="75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Ethernet Port </a:t>
            </a:r>
            <a:endParaRPr sz="1600"/>
          </a:p>
        </p:txBody>
      </p:sp>
      <p:cxnSp>
        <p:nvCxnSpPr>
          <p:cNvPr id="174" name="Google Shape;174;p25"/>
          <p:cNvCxnSpPr/>
          <p:nvPr/>
        </p:nvCxnSpPr>
        <p:spPr>
          <a:xfrm>
            <a:off x="2154875" y="2077925"/>
            <a:ext cx="1398000" cy="564300"/>
          </a:xfrm>
          <a:prstGeom prst="straightConnector1">
            <a:avLst/>
          </a:prstGeom>
          <a:noFill/>
          <a:ln w="28575" cap="flat" cmpd="sng">
            <a:solidFill>
              <a:srgbClr val="FF0000"/>
            </a:solidFill>
            <a:prstDash val="solid"/>
            <a:round/>
            <a:headEnd type="none" w="med" len="med"/>
            <a:tailEnd type="triangle" w="med" len="med"/>
          </a:ln>
        </p:spPr>
      </p:cxnSp>
      <p:sp>
        <p:nvSpPr>
          <p:cNvPr id="175" name="Google Shape;175;p25"/>
          <p:cNvSpPr txBox="1"/>
          <p:nvPr/>
        </p:nvSpPr>
        <p:spPr>
          <a:xfrm>
            <a:off x="808250" y="1678425"/>
            <a:ext cx="2013600" cy="67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DVI (Monitor Port )</a:t>
            </a:r>
            <a:endParaRPr sz="1600"/>
          </a:p>
        </p:txBody>
      </p:sp>
      <p:cxnSp>
        <p:nvCxnSpPr>
          <p:cNvPr id="176" name="Google Shape;176;p25"/>
          <p:cNvCxnSpPr/>
          <p:nvPr/>
        </p:nvCxnSpPr>
        <p:spPr>
          <a:xfrm>
            <a:off x="1924000" y="2757725"/>
            <a:ext cx="1616100" cy="256500"/>
          </a:xfrm>
          <a:prstGeom prst="straightConnector1">
            <a:avLst/>
          </a:prstGeom>
          <a:noFill/>
          <a:ln w="28575" cap="flat" cmpd="sng">
            <a:solidFill>
              <a:srgbClr val="FF0000"/>
            </a:solidFill>
            <a:prstDash val="solid"/>
            <a:round/>
            <a:headEnd type="none" w="med" len="med"/>
            <a:tailEnd type="triangle" w="med" len="med"/>
          </a:ln>
        </p:spPr>
      </p:cxnSp>
      <p:sp>
        <p:nvSpPr>
          <p:cNvPr id="177" name="Google Shape;177;p25"/>
          <p:cNvSpPr txBox="1"/>
          <p:nvPr/>
        </p:nvSpPr>
        <p:spPr>
          <a:xfrm>
            <a:off x="144975" y="2350725"/>
            <a:ext cx="2013600" cy="39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VGI (Monitor Port)</a:t>
            </a:r>
            <a:endParaRPr sz="1600"/>
          </a:p>
        </p:txBody>
      </p:sp>
      <p:cxnSp>
        <p:nvCxnSpPr>
          <p:cNvPr id="178" name="Google Shape;178;p25"/>
          <p:cNvCxnSpPr/>
          <p:nvPr/>
        </p:nvCxnSpPr>
        <p:spPr>
          <a:xfrm>
            <a:off x="4181500" y="1513550"/>
            <a:ext cx="2693700" cy="12900"/>
          </a:xfrm>
          <a:prstGeom prst="straightConnector1">
            <a:avLst/>
          </a:prstGeom>
          <a:noFill/>
          <a:ln w="76200" cap="flat" cmpd="sng">
            <a:solidFill>
              <a:srgbClr val="FF0000"/>
            </a:solidFill>
            <a:prstDash val="solid"/>
            <a:round/>
            <a:headEnd type="stealth" w="med" len="med"/>
            <a:tailEnd type="none" w="med" len="med"/>
          </a:ln>
        </p:spPr>
      </p:cxnSp>
      <p:sp>
        <p:nvSpPr>
          <p:cNvPr id="179" name="Google Shape;179;p25"/>
          <p:cNvSpPr txBox="1"/>
          <p:nvPr/>
        </p:nvSpPr>
        <p:spPr>
          <a:xfrm flipH="1">
            <a:off x="7034075" y="1178610"/>
            <a:ext cx="1931700" cy="6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Power In</a:t>
            </a:r>
            <a:endParaRPr sz="1600"/>
          </a:p>
        </p:txBody>
      </p:sp>
      <p:cxnSp>
        <p:nvCxnSpPr>
          <p:cNvPr id="180" name="Google Shape;180;p25"/>
          <p:cNvCxnSpPr/>
          <p:nvPr/>
        </p:nvCxnSpPr>
        <p:spPr>
          <a:xfrm>
            <a:off x="3950625" y="2077925"/>
            <a:ext cx="3091200" cy="12600"/>
          </a:xfrm>
          <a:prstGeom prst="straightConnector1">
            <a:avLst/>
          </a:prstGeom>
          <a:noFill/>
          <a:ln w="28575" cap="flat" cmpd="sng">
            <a:solidFill>
              <a:srgbClr val="FF0000"/>
            </a:solidFill>
            <a:prstDash val="solid"/>
            <a:round/>
            <a:headEnd type="none" w="med" len="med"/>
            <a:tailEnd type="triangle" w="med" len="med"/>
          </a:ln>
        </p:spPr>
      </p:cxnSp>
      <p:sp>
        <p:nvSpPr>
          <p:cNvPr id="181" name="Google Shape;181;p25"/>
          <p:cNvSpPr txBox="1"/>
          <p:nvPr/>
        </p:nvSpPr>
        <p:spPr>
          <a:xfrm flipH="1">
            <a:off x="6955650" y="1962175"/>
            <a:ext cx="1702200" cy="47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latin typeface="Roboto"/>
                <a:ea typeface="Roboto"/>
                <a:cs typeface="Roboto"/>
                <a:sym typeface="Roboto"/>
              </a:rPr>
              <a:t>Green PS/2 port: Mouse Port</a:t>
            </a:r>
            <a:endParaRPr sz="1600"/>
          </a:p>
        </p:txBody>
      </p:sp>
      <p:cxnSp>
        <p:nvCxnSpPr>
          <p:cNvPr id="182" name="Google Shape;182;p25"/>
          <p:cNvCxnSpPr/>
          <p:nvPr/>
        </p:nvCxnSpPr>
        <p:spPr>
          <a:xfrm>
            <a:off x="2347275" y="1051800"/>
            <a:ext cx="1305300" cy="1039200"/>
          </a:xfrm>
          <a:prstGeom prst="straightConnector1">
            <a:avLst/>
          </a:prstGeom>
          <a:noFill/>
          <a:ln w="28575" cap="flat" cmpd="sng">
            <a:solidFill>
              <a:srgbClr val="FF0000"/>
            </a:solidFill>
            <a:prstDash val="solid"/>
            <a:round/>
            <a:headEnd type="none" w="med" len="med"/>
            <a:tailEnd type="triangle" w="med" len="med"/>
          </a:ln>
        </p:spPr>
      </p:cxnSp>
      <p:sp>
        <p:nvSpPr>
          <p:cNvPr id="183" name="Google Shape;183;p25"/>
          <p:cNvSpPr txBox="1"/>
          <p:nvPr/>
        </p:nvSpPr>
        <p:spPr>
          <a:xfrm>
            <a:off x="808250" y="413725"/>
            <a:ext cx="15648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Purple PS/2 port: Keyboard Port </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a:spLocks noGrp="1"/>
          </p:cNvSpPr>
          <p:nvPr>
            <p:ph type="title"/>
          </p:nvPr>
        </p:nvSpPr>
        <p:spPr>
          <a:xfrm>
            <a:off x="247575" y="2654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Peripheral Devices Ports</a:t>
            </a:r>
            <a:endParaRPr/>
          </a:p>
        </p:txBody>
      </p:sp>
      <p:sp>
        <p:nvSpPr>
          <p:cNvPr id="189" name="Google Shape;189;p26"/>
          <p:cNvSpPr txBox="1">
            <a:spLocks noGrp="1"/>
          </p:cNvSpPr>
          <p:nvPr>
            <p:ph type="body" idx="1"/>
          </p:nvPr>
        </p:nvSpPr>
        <p:spPr>
          <a:xfrm>
            <a:off x="5233275" y="1152475"/>
            <a:ext cx="2496000" cy="1464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VGA Port - Monitor Interface </a:t>
            </a:r>
            <a:endParaRPr>
              <a:solidFill>
                <a:srgbClr val="000000"/>
              </a:solidFill>
            </a:endParaRPr>
          </a:p>
        </p:txBody>
      </p:sp>
      <p:pic>
        <p:nvPicPr>
          <p:cNvPr id="190" name="Google Shape;190;p26"/>
          <p:cNvPicPr preferRelativeResize="0"/>
          <p:nvPr/>
        </p:nvPicPr>
        <p:blipFill>
          <a:blip r:embed="rId3">
            <a:alphaModFix/>
          </a:blip>
          <a:stretch>
            <a:fillRect/>
          </a:stretch>
        </p:blipFill>
        <p:spPr>
          <a:xfrm>
            <a:off x="474575" y="1152475"/>
            <a:ext cx="3172950" cy="2379725"/>
          </a:xfrm>
          <a:prstGeom prst="rect">
            <a:avLst/>
          </a:prstGeom>
          <a:noFill/>
          <a:ln>
            <a:noFill/>
          </a:ln>
        </p:spPr>
      </p:pic>
      <p:pic>
        <p:nvPicPr>
          <p:cNvPr id="191" name="Google Shape;191;p26"/>
          <p:cNvPicPr preferRelativeResize="0"/>
          <p:nvPr/>
        </p:nvPicPr>
        <p:blipFill>
          <a:blip r:embed="rId4">
            <a:alphaModFix/>
          </a:blip>
          <a:stretch>
            <a:fillRect/>
          </a:stretch>
        </p:blipFill>
        <p:spPr>
          <a:xfrm>
            <a:off x="5233276" y="2339163"/>
            <a:ext cx="3452425" cy="2589312"/>
          </a:xfrm>
          <a:prstGeom prst="rect">
            <a:avLst/>
          </a:prstGeom>
          <a:noFill/>
          <a:ln>
            <a:noFill/>
          </a:ln>
        </p:spPr>
      </p:pic>
      <p:sp>
        <p:nvSpPr>
          <p:cNvPr id="192" name="Google Shape;192;p26"/>
          <p:cNvSpPr txBox="1"/>
          <p:nvPr/>
        </p:nvSpPr>
        <p:spPr>
          <a:xfrm>
            <a:off x="949150" y="3771050"/>
            <a:ext cx="31728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t>DVI Port- Monitor Interface</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7"/>
          <p:cNvSpPr txBox="1">
            <a:spLocks noGrp="1"/>
          </p:cNvSpPr>
          <p:nvPr>
            <p:ph type="title"/>
          </p:nvPr>
        </p:nvSpPr>
        <p:spPr>
          <a:xfrm>
            <a:off x="247575" y="2654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Peripheral Devices Ports</a:t>
            </a:r>
            <a:endParaRPr/>
          </a:p>
        </p:txBody>
      </p:sp>
      <p:sp>
        <p:nvSpPr>
          <p:cNvPr id="198" name="Google Shape;198;p27"/>
          <p:cNvSpPr txBox="1">
            <a:spLocks noGrp="1"/>
          </p:cNvSpPr>
          <p:nvPr>
            <p:ph type="body" idx="1"/>
          </p:nvPr>
        </p:nvSpPr>
        <p:spPr>
          <a:xfrm>
            <a:off x="5258925" y="1995425"/>
            <a:ext cx="2496000" cy="1464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PS/2 Port- Mouse and Keyboard Interface</a:t>
            </a:r>
            <a:endParaRPr>
              <a:solidFill>
                <a:srgbClr val="000000"/>
              </a:solidFill>
            </a:endParaRPr>
          </a:p>
        </p:txBody>
      </p:sp>
      <p:pic>
        <p:nvPicPr>
          <p:cNvPr id="199" name="Google Shape;199;p27"/>
          <p:cNvPicPr preferRelativeResize="0"/>
          <p:nvPr/>
        </p:nvPicPr>
        <p:blipFill>
          <a:blip r:embed="rId3">
            <a:alphaModFix/>
          </a:blip>
          <a:stretch>
            <a:fillRect/>
          </a:stretch>
        </p:blipFill>
        <p:spPr>
          <a:xfrm>
            <a:off x="498725" y="1413825"/>
            <a:ext cx="3504133" cy="2628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8"/>
          <p:cNvSpPr txBox="1">
            <a:spLocks noGrp="1"/>
          </p:cNvSpPr>
          <p:nvPr>
            <p:ph type="title"/>
          </p:nvPr>
        </p:nvSpPr>
        <p:spPr>
          <a:xfrm>
            <a:off x="247575" y="2654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Peripheral Devices Ports</a:t>
            </a:r>
            <a:endParaRPr/>
          </a:p>
        </p:txBody>
      </p:sp>
      <p:sp>
        <p:nvSpPr>
          <p:cNvPr id="205" name="Google Shape;205;p28"/>
          <p:cNvSpPr txBox="1">
            <a:spLocks noGrp="1"/>
          </p:cNvSpPr>
          <p:nvPr>
            <p:ph type="body" idx="1"/>
          </p:nvPr>
        </p:nvSpPr>
        <p:spPr>
          <a:xfrm>
            <a:off x="5233275" y="1152475"/>
            <a:ext cx="2496000" cy="1464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Ethernet Cable- ethernet Interface</a:t>
            </a:r>
            <a:endParaRPr>
              <a:solidFill>
                <a:srgbClr val="000000"/>
              </a:solidFill>
            </a:endParaRPr>
          </a:p>
        </p:txBody>
      </p:sp>
      <p:sp>
        <p:nvSpPr>
          <p:cNvPr id="206" name="Google Shape;206;p28"/>
          <p:cNvSpPr txBox="1"/>
          <p:nvPr/>
        </p:nvSpPr>
        <p:spPr>
          <a:xfrm>
            <a:off x="949150" y="3771050"/>
            <a:ext cx="31728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t>Audio Port- Audio </a:t>
            </a:r>
            <a:endParaRPr sz="1800"/>
          </a:p>
        </p:txBody>
      </p:sp>
      <p:pic>
        <p:nvPicPr>
          <p:cNvPr id="207" name="Google Shape;207;p28"/>
          <p:cNvPicPr preferRelativeResize="0"/>
          <p:nvPr/>
        </p:nvPicPr>
        <p:blipFill>
          <a:blip r:embed="rId3">
            <a:alphaModFix/>
          </a:blip>
          <a:stretch>
            <a:fillRect/>
          </a:stretch>
        </p:blipFill>
        <p:spPr>
          <a:xfrm>
            <a:off x="152400" y="990550"/>
            <a:ext cx="3504124" cy="2382875"/>
          </a:xfrm>
          <a:prstGeom prst="rect">
            <a:avLst/>
          </a:prstGeom>
          <a:noFill/>
          <a:ln>
            <a:noFill/>
          </a:ln>
        </p:spPr>
      </p:pic>
      <p:pic>
        <p:nvPicPr>
          <p:cNvPr id="208" name="Google Shape;208;p28"/>
          <p:cNvPicPr preferRelativeResize="0"/>
          <p:nvPr/>
        </p:nvPicPr>
        <p:blipFill>
          <a:blip r:embed="rId4">
            <a:alphaModFix/>
          </a:blip>
          <a:stretch>
            <a:fillRect/>
          </a:stretch>
        </p:blipFill>
        <p:spPr>
          <a:xfrm>
            <a:off x="5505700" y="2731275"/>
            <a:ext cx="2961767" cy="2221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9"/>
          <p:cNvSpPr txBox="1">
            <a:spLocks noGrp="1"/>
          </p:cNvSpPr>
          <p:nvPr>
            <p:ph type="title"/>
          </p:nvPr>
        </p:nvSpPr>
        <p:spPr>
          <a:xfrm>
            <a:off x="247575" y="2654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Peripheral Devices Ports</a:t>
            </a:r>
            <a:endParaRPr/>
          </a:p>
        </p:txBody>
      </p:sp>
      <p:sp>
        <p:nvSpPr>
          <p:cNvPr id="214" name="Google Shape;214;p29"/>
          <p:cNvSpPr txBox="1">
            <a:spLocks noGrp="1"/>
          </p:cNvSpPr>
          <p:nvPr>
            <p:ph type="body" idx="1"/>
          </p:nvPr>
        </p:nvSpPr>
        <p:spPr>
          <a:xfrm>
            <a:off x="5233275" y="1152475"/>
            <a:ext cx="2496000" cy="1464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USB Cable </a:t>
            </a:r>
            <a:endParaRPr>
              <a:solidFill>
                <a:srgbClr val="000000"/>
              </a:solidFill>
            </a:endParaRPr>
          </a:p>
        </p:txBody>
      </p:sp>
      <p:sp>
        <p:nvSpPr>
          <p:cNvPr id="215" name="Google Shape;215;p29"/>
          <p:cNvSpPr txBox="1"/>
          <p:nvPr/>
        </p:nvSpPr>
        <p:spPr>
          <a:xfrm>
            <a:off x="859375" y="3809525"/>
            <a:ext cx="31728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t>Power Cords </a:t>
            </a:r>
            <a:endParaRPr sz="1800"/>
          </a:p>
        </p:txBody>
      </p:sp>
      <p:pic>
        <p:nvPicPr>
          <p:cNvPr id="216" name="Google Shape;216;p29"/>
          <p:cNvPicPr preferRelativeResize="0"/>
          <p:nvPr/>
        </p:nvPicPr>
        <p:blipFill>
          <a:blip r:embed="rId3">
            <a:alphaModFix/>
          </a:blip>
          <a:stretch>
            <a:fillRect/>
          </a:stretch>
        </p:blipFill>
        <p:spPr>
          <a:xfrm>
            <a:off x="447400" y="990550"/>
            <a:ext cx="3504124" cy="2221325"/>
          </a:xfrm>
          <a:prstGeom prst="rect">
            <a:avLst/>
          </a:prstGeom>
          <a:noFill/>
          <a:ln>
            <a:noFill/>
          </a:ln>
        </p:spPr>
      </p:pic>
      <p:pic>
        <p:nvPicPr>
          <p:cNvPr id="217" name="Google Shape;217;p29"/>
          <p:cNvPicPr preferRelativeResize="0"/>
          <p:nvPr/>
        </p:nvPicPr>
        <p:blipFill>
          <a:blip r:embed="rId4">
            <a:alphaModFix/>
          </a:blip>
          <a:stretch>
            <a:fillRect/>
          </a:stretch>
        </p:blipFill>
        <p:spPr>
          <a:xfrm>
            <a:off x="5582675" y="2692800"/>
            <a:ext cx="2961767" cy="2221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0"/>
          <p:cNvSpPr txBox="1">
            <a:spLocks noGrp="1"/>
          </p:cNvSpPr>
          <p:nvPr>
            <p:ph type="subTitle" idx="1"/>
          </p:nvPr>
        </p:nvSpPr>
        <p:spPr>
          <a:xfrm>
            <a:off x="375850" y="627925"/>
            <a:ext cx="8520600" cy="4310400"/>
          </a:xfrm>
          <a:prstGeom prst="rect">
            <a:avLst/>
          </a:prstGeom>
        </p:spPr>
        <p:txBody>
          <a:bodyPr spcFirstLastPara="1" wrap="square" lIns="91425" tIns="91425" rIns="91425" bIns="91425" anchor="t" anchorCtr="0">
            <a:noAutofit/>
          </a:bodyPr>
          <a:lstStyle/>
          <a:p>
            <a:pPr marL="228600" lvl="0" indent="-228600" algn="l" rtl="0">
              <a:lnSpc>
                <a:spcPct val="115000"/>
              </a:lnSpc>
              <a:spcBef>
                <a:spcPts val="0"/>
              </a:spcBef>
              <a:spcAft>
                <a:spcPts val="0"/>
              </a:spcAft>
              <a:buNone/>
            </a:pPr>
            <a:r>
              <a:rPr lang="en" sz="1800">
                <a:solidFill>
                  <a:schemeClr val="dk1"/>
                </a:solidFill>
              </a:rPr>
              <a:t>1.   	Research more in-depth about “Monitor Technology”. Make notes on the following:</a:t>
            </a:r>
            <a:endParaRPr sz="1800">
              <a:solidFill>
                <a:schemeClr val="dk1"/>
              </a:solidFill>
            </a:endParaRPr>
          </a:p>
          <a:p>
            <a:pPr marL="457200" lvl="0" indent="-228600" algn="l" rtl="0">
              <a:lnSpc>
                <a:spcPct val="115000"/>
              </a:lnSpc>
              <a:spcBef>
                <a:spcPts val="0"/>
              </a:spcBef>
              <a:spcAft>
                <a:spcPts val="0"/>
              </a:spcAft>
              <a:buNone/>
            </a:pPr>
            <a:r>
              <a:rPr lang="en" sz="1800">
                <a:solidFill>
                  <a:schemeClr val="dk1"/>
                </a:solidFill>
              </a:rPr>
              <a:t>a.   	What different versions are currently available </a:t>
            </a:r>
            <a:endParaRPr sz="1800">
              <a:solidFill>
                <a:schemeClr val="dk1"/>
              </a:solidFill>
            </a:endParaRPr>
          </a:p>
          <a:p>
            <a:pPr marL="457200" lvl="0" indent="-228600" algn="l" rtl="0">
              <a:lnSpc>
                <a:spcPct val="115000"/>
              </a:lnSpc>
              <a:spcBef>
                <a:spcPts val="0"/>
              </a:spcBef>
              <a:spcAft>
                <a:spcPts val="0"/>
              </a:spcAft>
              <a:buNone/>
            </a:pP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a:solidFill>
                  <a:srgbClr val="333333"/>
                </a:solidFill>
                <a:highlight>
                  <a:srgbClr val="FFFFFF"/>
                </a:highlight>
              </a:rPr>
              <a:t>Most desktop di</a:t>
            </a:r>
            <a:r>
              <a:rPr lang="en" sz="1800">
                <a:solidFill>
                  <a:srgbClr val="000000"/>
                </a:solidFill>
                <a:highlight>
                  <a:srgbClr val="FFFFFF"/>
                </a:highlight>
              </a:rPr>
              <a:t>splays use </a:t>
            </a:r>
            <a:r>
              <a:rPr lang="en" sz="1800">
                <a:solidFill>
                  <a:srgbClr val="000000"/>
                </a:solidFill>
                <a:highlight>
                  <a:srgbClr val="FFFFFF"/>
                </a:highlight>
                <a:uFill>
                  <a:noFill/>
                </a:uFill>
                <a:hlinkClick r:id="rId3"/>
              </a:rPr>
              <a:t>liquid crystal display</a:t>
            </a:r>
            <a:r>
              <a:rPr lang="en" sz="1800">
                <a:solidFill>
                  <a:srgbClr val="000000"/>
                </a:solidFill>
                <a:highlight>
                  <a:srgbClr val="FFFFFF"/>
                </a:highlight>
              </a:rPr>
              <a:t> (LCD) or </a:t>
            </a:r>
            <a:r>
              <a:rPr lang="en" sz="1800">
                <a:solidFill>
                  <a:srgbClr val="000000"/>
                </a:solidFill>
                <a:highlight>
                  <a:srgbClr val="FFFFFF"/>
                </a:highlight>
                <a:uFill>
                  <a:noFill/>
                </a:uFill>
                <a:hlinkClick r:id="rId4"/>
              </a:rPr>
              <a:t>cathode ray tube</a:t>
            </a:r>
            <a:r>
              <a:rPr lang="en" sz="1800">
                <a:solidFill>
                  <a:srgbClr val="000000"/>
                </a:solidFill>
                <a:highlight>
                  <a:srgbClr val="FFFFFF"/>
                </a:highlight>
              </a:rPr>
              <a:t> (CRT) technology, while nearly all portable computing devices such as </a:t>
            </a:r>
            <a:r>
              <a:rPr lang="en" sz="1800">
                <a:solidFill>
                  <a:srgbClr val="000000"/>
                </a:solidFill>
                <a:highlight>
                  <a:srgbClr val="FFFFFF"/>
                </a:highlight>
                <a:uFill>
                  <a:noFill/>
                </a:uFill>
                <a:hlinkClick r:id="rId5"/>
              </a:rPr>
              <a:t>laptops</a:t>
            </a:r>
            <a:r>
              <a:rPr lang="en" sz="1800">
                <a:solidFill>
                  <a:srgbClr val="000000"/>
                </a:solidFill>
                <a:highlight>
                  <a:srgbClr val="FFFFFF"/>
                </a:highlight>
              </a:rPr>
              <a:t> incorporate LCD technology. Because of their slimmer design and lower energy consumption, monitors using LCD technology (also called flat panel or flat screen displays) are replacing the venerable CRT on most desktops.</a:t>
            </a:r>
            <a:endParaRPr sz="1800">
              <a:solidFill>
                <a:srgbClr val="000000"/>
              </a:solidFill>
            </a:endParaRPr>
          </a:p>
          <a:p>
            <a:pPr marL="457200" lvl="0" indent="-228600" algn="l" rtl="0">
              <a:lnSpc>
                <a:spcPct val="115000"/>
              </a:lnSpc>
              <a:spcBef>
                <a:spcPts val="0"/>
              </a:spcBef>
              <a:spcAft>
                <a:spcPts val="0"/>
              </a:spcAft>
              <a:buNone/>
            </a:pPr>
            <a:endParaRPr sz="1800">
              <a:solidFill>
                <a:schemeClr val="dk1"/>
              </a:solidFill>
            </a:endParaRPr>
          </a:p>
          <a:p>
            <a:pPr marL="228600" lvl="0" indent="-228600" algn="l" rtl="0">
              <a:lnSpc>
                <a:spcPct val="115000"/>
              </a:lnSpc>
              <a:spcBef>
                <a:spcPts val="0"/>
              </a:spcBef>
              <a:spcAft>
                <a:spcPts val="0"/>
              </a:spcAft>
              <a:buNone/>
            </a:pPr>
            <a:endParaRPr sz="1800">
              <a:solidFill>
                <a:schemeClr val="dk1"/>
              </a:solidFill>
            </a:endParaRPr>
          </a:p>
          <a:p>
            <a:pPr marL="0" lvl="0" indent="0" algn="l" rtl="0">
              <a:lnSpc>
                <a:spcPct val="107000"/>
              </a:lnSpc>
              <a:spcBef>
                <a:spcPts val="0"/>
              </a:spcBef>
              <a:spcAft>
                <a:spcPts val="0"/>
              </a:spcAft>
              <a:buNone/>
            </a:pPr>
            <a:endParaRPr sz="1800">
              <a:solidFill>
                <a:schemeClr val="dk1"/>
              </a:solidFill>
            </a:endParaRPr>
          </a:p>
          <a:p>
            <a:pPr marL="0" lvl="0" indent="0" algn="ctr" rtl="0">
              <a:spcBef>
                <a:spcPts val="0"/>
              </a:spcBef>
              <a:spcAft>
                <a:spcPts val="0"/>
              </a:spcAft>
              <a:buNone/>
            </a:pP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1"/>
          <p:cNvSpPr txBox="1"/>
          <p:nvPr/>
        </p:nvSpPr>
        <p:spPr>
          <a:xfrm>
            <a:off x="352050" y="923525"/>
            <a:ext cx="8439900" cy="3000000"/>
          </a:xfrm>
          <a:prstGeom prst="rect">
            <a:avLst/>
          </a:prstGeom>
          <a:noFill/>
          <a:ln>
            <a:noFill/>
          </a:ln>
        </p:spPr>
        <p:txBody>
          <a:bodyPr spcFirstLastPara="1" wrap="square" lIns="91425" tIns="91425" rIns="91425" bIns="91425" anchor="t" anchorCtr="0">
            <a:noAutofit/>
          </a:bodyPr>
          <a:lstStyle/>
          <a:p>
            <a:pPr marL="457200" lvl="0" indent="-228600" algn="l" rtl="0">
              <a:lnSpc>
                <a:spcPct val="115000"/>
              </a:lnSpc>
              <a:spcBef>
                <a:spcPts val="0"/>
              </a:spcBef>
              <a:spcAft>
                <a:spcPts val="0"/>
              </a:spcAft>
              <a:buNone/>
            </a:pPr>
            <a:r>
              <a:rPr lang="en" sz="1800">
                <a:solidFill>
                  <a:schemeClr val="dk1"/>
                </a:solidFill>
              </a:rPr>
              <a:t>b.  	How the component has changed since the 1980’s (e.g. Display Resolution, Technology)</a:t>
            </a:r>
            <a:endParaRPr sz="1800">
              <a:solidFill>
                <a:schemeClr val="dk1"/>
              </a:solidFill>
            </a:endParaRPr>
          </a:p>
          <a:p>
            <a:pPr marL="457200" lvl="0" indent="-228600" algn="l" rtl="0">
              <a:lnSpc>
                <a:spcPct val="115000"/>
              </a:lnSpc>
              <a:spcBef>
                <a:spcPts val="0"/>
              </a:spcBef>
              <a:spcAft>
                <a:spcPts val="0"/>
              </a:spcAft>
              <a:buNone/>
            </a:pPr>
            <a:endParaRPr sz="1800">
              <a:solidFill>
                <a:schemeClr val="dk1"/>
              </a:solidFill>
            </a:endParaRPr>
          </a:p>
          <a:p>
            <a:pPr marL="457200" lvl="0" indent="-342900" algn="l" rtl="0">
              <a:lnSpc>
                <a:spcPct val="150000"/>
              </a:lnSpc>
              <a:spcBef>
                <a:spcPts val="0"/>
              </a:spcBef>
              <a:spcAft>
                <a:spcPts val="0"/>
              </a:spcAft>
              <a:buClr>
                <a:schemeClr val="dk1"/>
              </a:buClr>
              <a:buSzPts val="1800"/>
              <a:buFont typeface="Arial"/>
              <a:buChar char="-"/>
            </a:pPr>
            <a:r>
              <a:rPr lang="en" sz="1800">
                <a:solidFill>
                  <a:schemeClr val="dk1"/>
                </a:solidFill>
              </a:rPr>
              <a:t>The memory capacity of a video card now, ranges from 1 GB to 12 GB</a:t>
            </a:r>
            <a:endParaRPr sz="1800">
              <a:solidFill>
                <a:schemeClr val="dk1"/>
              </a:solidFill>
            </a:endParaRPr>
          </a:p>
          <a:p>
            <a:pPr marL="457200" lvl="0" indent="-342900" algn="l" rtl="0">
              <a:lnSpc>
                <a:spcPct val="150000"/>
              </a:lnSpc>
              <a:spcBef>
                <a:spcPts val="0"/>
              </a:spcBef>
              <a:spcAft>
                <a:spcPts val="0"/>
              </a:spcAft>
              <a:buClr>
                <a:schemeClr val="dk1"/>
              </a:buClr>
              <a:buSzPts val="1800"/>
              <a:buFont typeface="Arial"/>
              <a:buChar char="-"/>
            </a:pPr>
            <a:r>
              <a:rPr lang="en" sz="1800">
                <a:solidFill>
                  <a:schemeClr val="dk1"/>
                </a:solidFill>
              </a:rPr>
              <a:t>Back then a video card would be a few MB. </a:t>
            </a:r>
            <a:endParaRPr sz="1800">
              <a:solidFill>
                <a:schemeClr val="dk1"/>
              </a:solidFill>
            </a:endParaRPr>
          </a:p>
          <a:p>
            <a:pPr marL="457200" lvl="0" indent="-342900" algn="l" rtl="0">
              <a:lnSpc>
                <a:spcPct val="150000"/>
              </a:lnSpc>
              <a:spcBef>
                <a:spcPts val="0"/>
              </a:spcBef>
              <a:spcAft>
                <a:spcPts val="0"/>
              </a:spcAft>
              <a:buClr>
                <a:schemeClr val="dk1"/>
              </a:buClr>
              <a:buSzPts val="1800"/>
              <a:buFont typeface="Arial"/>
              <a:buChar char="-"/>
            </a:pPr>
            <a:r>
              <a:rPr lang="en" sz="1800">
                <a:solidFill>
                  <a:schemeClr val="dk1"/>
                </a:solidFill>
              </a:rPr>
              <a:t>The frame rate then was less than 60 FPS but now is way more than that.</a:t>
            </a:r>
            <a:endParaRPr sz="1800">
              <a:solidFill>
                <a:schemeClr val="dk1"/>
              </a:solidFill>
            </a:endParaRPr>
          </a:p>
          <a:p>
            <a:pPr marL="457200" lvl="0" indent="0" algn="l" rtl="0">
              <a:lnSpc>
                <a:spcPct val="150000"/>
              </a:lnSpc>
              <a:spcBef>
                <a:spcPts val="0"/>
              </a:spcBef>
              <a:spcAft>
                <a:spcPts val="1600"/>
              </a:spcAft>
              <a:buNone/>
            </a:pP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2265600" y="1943250"/>
            <a:ext cx="5366400" cy="153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solidFill>
                  <a:srgbClr val="000000"/>
                </a:solidFill>
                <a:highlight>
                  <a:srgbClr val="FCE5CD"/>
                </a:highlight>
                <a:latin typeface="Alfa Slab One"/>
                <a:ea typeface="Alfa Slab One"/>
                <a:cs typeface="Alfa Slab One"/>
                <a:sym typeface="Alfa Slab One"/>
              </a:rPr>
              <a:t>Level 1- PC Tower Case</a:t>
            </a:r>
            <a:endParaRPr sz="6000">
              <a:solidFill>
                <a:srgbClr val="000000"/>
              </a:solidFill>
              <a:highlight>
                <a:srgbClr val="FCE5CD"/>
              </a:highlight>
              <a:latin typeface="Alfa Slab One"/>
              <a:ea typeface="Alfa Slab One"/>
              <a:cs typeface="Alfa Slab One"/>
              <a:sym typeface="Alfa Slab On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2115125" y="478225"/>
            <a:ext cx="4864776" cy="4280426"/>
          </a:xfrm>
          <a:prstGeom prst="rect">
            <a:avLst/>
          </a:prstGeom>
          <a:noFill/>
          <a:ln>
            <a:noFill/>
          </a:ln>
        </p:spPr>
      </p:pic>
      <p:cxnSp>
        <p:nvCxnSpPr>
          <p:cNvPr id="66" name="Google Shape;66;p15"/>
          <p:cNvCxnSpPr/>
          <p:nvPr/>
        </p:nvCxnSpPr>
        <p:spPr>
          <a:xfrm rot="10800000">
            <a:off x="1642225" y="881075"/>
            <a:ext cx="795600" cy="102600"/>
          </a:xfrm>
          <a:prstGeom prst="straightConnector1">
            <a:avLst/>
          </a:prstGeom>
          <a:noFill/>
          <a:ln w="28575" cap="flat" cmpd="sng">
            <a:solidFill>
              <a:srgbClr val="FF0000"/>
            </a:solidFill>
            <a:prstDash val="solid"/>
            <a:round/>
            <a:headEnd type="none" w="med" len="med"/>
            <a:tailEnd type="triangle" w="med" len="med"/>
          </a:ln>
        </p:spPr>
      </p:cxnSp>
      <p:cxnSp>
        <p:nvCxnSpPr>
          <p:cNvPr id="67" name="Google Shape;67;p15"/>
          <p:cNvCxnSpPr>
            <a:endCxn id="68" idx="1"/>
          </p:cNvCxnSpPr>
          <p:nvPr/>
        </p:nvCxnSpPr>
        <p:spPr>
          <a:xfrm>
            <a:off x="5799500" y="3931175"/>
            <a:ext cx="1873200" cy="99300"/>
          </a:xfrm>
          <a:prstGeom prst="straightConnector1">
            <a:avLst/>
          </a:prstGeom>
          <a:noFill/>
          <a:ln w="28575" cap="flat" cmpd="sng">
            <a:solidFill>
              <a:srgbClr val="FF0000"/>
            </a:solidFill>
            <a:prstDash val="solid"/>
            <a:round/>
            <a:headEnd type="none" w="med" len="med"/>
            <a:tailEnd type="triangle" w="med" len="med"/>
          </a:ln>
        </p:spPr>
      </p:cxnSp>
      <p:cxnSp>
        <p:nvCxnSpPr>
          <p:cNvPr id="69" name="Google Shape;69;p15"/>
          <p:cNvCxnSpPr/>
          <p:nvPr/>
        </p:nvCxnSpPr>
        <p:spPr>
          <a:xfrm rot="10800000">
            <a:off x="1582400" y="1582400"/>
            <a:ext cx="1565400" cy="581700"/>
          </a:xfrm>
          <a:prstGeom prst="straightConnector1">
            <a:avLst/>
          </a:prstGeom>
          <a:noFill/>
          <a:ln w="28575" cap="flat" cmpd="sng">
            <a:solidFill>
              <a:srgbClr val="FF0000"/>
            </a:solidFill>
            <a:prstDash val="solid"/>
            <a:round/>
            <a:headEnd type="none" w="med" len="med"/>
            <a:tailEnd type="triangle" w="med" len="med"/>
          </a:ln>
        </p:spPr>
      </p:cxnSp>
      <p:cxnSp>
        <p:nvCxnSpPr>
          <p:cNvPr id="70" name="Google Shape;70;p15"/>
          <p:cNvCxnSpPr/>
          <p:nvPr/>
        </p:nvCxnSpPr>
        <p:spPr>
          <a:xfrm flipH="1">
            <a:off x="1710600" y="4028825"/>
            <a:ext cx="1360200" cy="102600"/>
          </a:xfrm>
          <a:prstGeom prst="straightConnector1">
            <a:avLst/>
          </a:prstGeom>
          <a:noFill/>
          <a:ln w="28575" cap="flat" cmpd="sng">
            <a:solidFill>
              <a:srgbClr val="FF0000"/>
            </a:solidFill>
            <a:prstDash val="solid"/>
            <a:round/>
            <a:headEnd type="none" w="med" len="med"/>
            <a:tailEnd type="triangle" w="med" len="med"/>
          </a:ln>
        </p:spPr>
      </p:cxnSp>
      <p:cxnSp>
        <p:nvCxnSpPr>
          <p:cNvPr id="71" name="Google Shape;71;p15"/>
          <p:cNvCxnSpPr/>
          <p:nvPr/>
        </p:nvCxnSpPr>
        <p:spPr>
          <a:xfrm>
            <a:off x="6518000" y="915275"/>
            <a:ext cx="1154700" cy="34200"/>
          </a:xfrm>
          <a:prstGeom prst="straightConnector1">
            <a:avLst/>
          </a:prstGeom>
          <a:noFill/>
          <a:ln w="28575" cap="flat" cmpd="sng">
            <a:solidFill>
              <a:srgbClr val="FF0000"/>
            </a:solidFill>
            <a:prstDash val="solid"/>
            <a:round/>
            <a:headEnd type="none" w="med" len="med"/>
            <a:tailEnd type="triangle" w="med" len="med"/>
          </a:ln>
        </p:spPr>
      </p:cxnSp>
      <p:cxnSp>
        <p:nvCxnSpPr>
          <p:cNvPr id="72" name="Google Shape;72;p15"/>
          <p:cNvCxnSpPr/>
          <p:nvPr/>
        </p:nvCxnSpPr>
        <p:spPr>
          <a:xfrm flipH="1">
            <a:off x="1479650" y="3250450"/>
            <a:ext cx="1326000" cy="25800"/>
          </a:xfrm>
          <a:prstGeom prst="straightConnector1">
            <a:avLst/>
          </a:prstGeom>
          <a:noFill/>
          <a:ln w="38100" cap="flat" cmpd="sng">
            <a:solidFill>
              <a:srgbClr val="FF0000"/>
            </a:solidFill>
            <a:prstDash val="solid"/>
            <a:round/>
            <a:headEnd type="none" w="med" len="med"/>
            <a:tailEnd type="triangle" w="med" len="med"/>
          </a:ln>
        </p:spPr>
      </p:cxnSp>
      <p:sp>
        <p:nvSpPr>
          <p:cNvPr id="73" name="Google Shape;73;p15"/>
          <p:cNvSpPr txBox="1"/>
          <p:nvPr/>
        </p:nvSpPr>
        <p:spPr>
          <a:xfrm>
            <a:off x="316225" y="572975"/>
            <a:ext cx="1326000" cy="30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Power Supply</a:t>
            </a:r>
            <a:endParaRPr/>
          </a:p>
        </p:txBody>
      </p:sp>
      <p:sp>
        <p:nvSpPr>
          <p:cNvPr id="74" name="Google Shape;74;p15"/>
          <p:cNvSpPr txBox="1"/>
          <p:nvPr/>
        </p:nvSpPr>
        <p:spPr>
          <a:xfrm>
            <a:off x="316225" y="3028025"/>
            <a:ext cx="10779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Video Card</a:t>
            </a:r>
            <a:endParaRPr/>
          </a:p>
        </p:txBody>
      </p:sp>
      <p:sp>
        <p:nvSpPr>
          <p:cNvPr id="75" name="Google Shape;75;p15"/>
          <p:cNvSpPr txBox="1"/>
          <p:nvPr/>
        </p:nvSpPr>
        <p:spPr>
          <a:xfrm>
            <a:off x="325050" y="1334125"/>
            <a:ext cx="11889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cxnSp>
        <p:nvCxnSpPr>
          <p:cNvPr id="76" name="Google Shape;76;p15"/>
          <p:cNvCxnSpPr/>
          <p:nvPr/>
        </p:nvCxnSpPr>
        <p:spPr>
          <a:xfrm rot="10800000" flipH="1">
            <a:off x="3951850" y="2874000"/>
            <a:ext cx="3267600" cy="179700"/>
          </a:xfrm>
          <a:prstGeom prst="straightConnector1">
            <a:avLst/>
          </a:prstGeom>
          <a:noFill/>
          <a:ln w="28575" cap="flat" cmpd="sng">
            <a:solidFill>
              <a:srgbClr val="FF0000"/>
            </a:solidFill>
            <a:prstDash val="solid"/>
            <a:round/>
            <a:headEnd type="none" w="med" len="med"/>
            <a:tailEnd type="triangle" w="med" len="med"/>
          </a:ln>
        </p:spPr>
      </p:cxnSp>
      <p:sp>
        <p:nvSpPr>
          <p:cNvPr id="77" name="Google Shape;77;p15"/>
          <p:cNvSpPr txBox="1"/>
          <p:nvPr/>
        </p:nvSpPr>
        <p:spPr>
          <a:xfrm>
            <a:off x="205275" y="1368600"/>
            <a:ext cx="11889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Cooling Fan</a:t>
            </a:r>
            <a:endParaRPr/>
          </a:p>
          <a:p>
            <a:pPr marL="0" lvl="0" indent="0" algn="l" rtl="0">
              <a:spcBef>
                <a:spcPts val="0"/>
              </a:spcBef>
              <a:spcAft>
                <a:spcPts val="0"/>
              </a:spcAft>
              <a:buNone/>
            </a:pPr>
            <a:endParaRPr/>
          </a:p>
        </p:txBody>
      </p:sp>
      <p:sp>
        <p:nvSpPr>
          <p:cNvPr id="78" name="Google Shape;78;p15"/>
          <p:cNvSpPr txBox="1"/>
          <p:nvPr/>
        </p:nvSpPr>
        <p:spPr>
          <a:xfrm>
            <a:off x="7510225" y="1440450"/>
            <a:ext cx="11889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9" name="Google Shape;79;p15"/>
          <p:cNvSpPr txBox="1"/>
          <p:nvPr/>
        </p:nvSpPr>
        <p:spPr>
          <a:xfrm>
            <a:off x="213850" y="4157150"/>
            <a:ext cx="1496700" cy="5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p15"/>
          <p:cNvSpPr txBox="1"/>
          <p:nvPr/>
        </p:nvSpPr>
        <p:spPr>
          <a:xfrm>
            <a:off x="7279325" y="2634650"/>
            <a:ext cx="7440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RAM</a:t>
            </a:r>
            <a:endParaRPr/>
          </a:p>
        </p:txBody>
      </p:sp>
      <p:sp>
        <p:nvSpPr>
          <p:cNvPr id="81" name="Google Shape;81;p15"/>
          <p:cNvSpPr txBox="1"/>
          <p:nvPr/>
        </p:nvSpPr>
        <p:spPr>
          <a:xfrm>
            <a:off x="7672700" y="750800"/>
            <a:ext cx="1326000" cy="4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Optical Disk Drive </a:t>
            </a:r>
            <a:endParaRPr/>
          </a:p>
        </p:txBody>
      </p:sp>
      <p:sp>
        <p:nvSpPr>
          <p:cNvPr id="68" name="Google Shape;68;p15"/>
          <p:cNvSpPr txBox="1"/>
          <p:nvPr/>
        </p:nvSpPr>
        <p:spPr>
          <a:xfrm>
            <a:off x="7672700" y="3842225"/>
            <a:ext cx="12747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Hard DIsk Drive</a:t>
            </a:r>
            <a:endParaRPr/>
          </a:p>
        </p:txBody>
      </p:sp>
      <p:cxnSp>
        <p:nvCxnSpPr>
          <p:cNvPr id="82" name="Google Shape;82;p15"/>
          <p:cNvCxnSpPr>
            <a:endCxn id="68" idx="1"/>
          </p:cNvCxnSpPr>
          <p:nvPr/>
        </p:nvCxnSpPr>
        <p:spPr>
          <a:xfrm>
            <a:off x="5547200" y="3404375"/>
            <a:ext cx="2125500" cy="626100"/>
          </a:xfrm>
          <a:prstGeom prst="straightConnector1">
            <a:avLst/>
          </a:prstGeom>
          <a:noFill/>
          <a:ln w="28575" cap="flat" cmpd="sng">
            <a:solidFill>
              <a:srgbClr val="FF0000"/>
            </a:solidFill>
            <a:prstDash val="solid"/>
            <a:round/>
            <a:headEnd type="none" w="med" len="med"/>
            <a:tailEnd type="triangle" w="med" len="med"/>
          </a:ln>
        </p:spPr>
      </p:cxnSp>
      <p:sp>
        <p:nvSpPr>
          <p:cNvPr id="83" name="Google Shape;83;p15"/>
          <p:cNvSpPr txBox="1"/>
          <p:nvPr/>
        </p:nvSpPr>
        <p:spPr>
          <a:xfrm>
            <a:off x="162525" y="3994625"/>
            <a:ext cx="1496700" cy="5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Motherboard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144975" y="1115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Contd Of Previous Slide </a:t>
            </a:r>
            <a:endParaRPr/>
          </a:p>
        </p:txBody>
      </p:sp>
      <p:pic>
        <p:nvPicPr>
          <p:cNvPr id="89" name="Google Shape;89;p16"/>
          <p:cNvPicPr preferRelativeResize="0"/>
          <p:nvPr/>
        </p:nvPicPr>
        <p:blipFill rotWithShape="1">
          <a:blip r:embed="rId3">
            <a:alphaModFix/>
          </a:blip>
          <a:srcRect l="12835" r="18633" b="7732"/>
          <a:stretch/>
        </p:blipFill>
        <p:spPr>
          <a:xfrm>
            <a:off x="3141500" y="743950"/>
            <a:ext cx="3091550" cy="4450874"/>
          </a:xfrm>
          <a:prstGeom prst="rect">
            <a:avLst/>
          </a:prstGeom>
          <a:noFill/>
          <a:ln>
            <a:noFill/>
          </a:ln>
        </p:spPr>
      </p:pic>
      <p:cxnSp>
        <p:nvCxnSpPr>
          <p:cNvPr id="90" name="Google Shape;90;p16"/>
          <p:cNvCxnSpPr/>
          <p:nvPr/>
        </p:nvCxnSpPr>
        <p:spPr>
          <a:xfrm>
            <a:off x="2347275" y="3219500"/>
            <a:ext cx="1205700" cy="51300"/>
          </a:xfrm>
          <a:prstGeom prst="straightConnector1">
            <a:avLst/>
          </a:prstGeom>
          <a:noFill/>
          <a:ln w="38100" cap="flat" cmpd="sng">
            <a:solidFill>
              <a:srgbClr val="FF0000"/>
            </a:solidFill>
            <a:prstDash val="solid"/>
            <a:round/>
            <a:headEnd type="none" w="med" len="med"/>
            <a:tailEnd type="stealth" w="med" len="med"/>
          </a:ln>
        </p:spPr>
      </p:cxnSp>
      <p:sp>
        <p:nvSpPr>
          <p:cNvPr id="91" name="Google Shape;91;p16"/>
          <p:cNvSpPr txBox="1"/>
          <p:nvPr/>
        </p:nvSpPr>
        <p:spPr>
          <a:xfrm>
            <a:off x="76975" y="2983950"/>
            <a:ext cx="2411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USB Expansion Port</a:t>
            </a:r>
            <a:endParaRPr sz="1600"/>
          </a:p>
        </p:txBody>
      </p:sp>
      <p:cxnSp>
        <p:nvCxnSpPr>
          <p:cNvPr id="92" name="Google Shape;92;p16"/>
          <p:cNvCxnSpPr/>
          <p:nvPr/>
        </p:nvCxnSpPr>
        <p:spPr>
          <a:xfrm rot="10800000" flipH="1">
            <a:off x="1872675" y="3488775"/>
            <a:ext cx="1680300" cy="1013400"/>
          </a:xfrm>
          <a:prstGeom prst="straightConnector1">
            <a:avLst/>
          </a:prstGeom>
          <a:noFill/>
          <a:ln w="28575" cap="flat" cmpd="sng">
            <a:solidFill>
              <a:srgbClr val="FF0000"/>
            </a:solidFill>
            <a:prstDash val="solid"/>
            <a:round/>
            <a:headEnd type="none" w="med" len="med"/>
            <a:tailEnd type="stealth" w="med" len="med"/>
          </a:ln>
        </p:spPr>
      </p:cxnSp>
      <p:sp>
        <p:nvSpPr>
          <p:cNvPr id="93" name="Google Shape;93;p16"/>
          <p:cNvSpPr txBox="1"/>
          <p:nvPr/>
        </p:nvSpPr>
        <p:spPr>
          <a:xfrm>
            <a:off x="144975" y="4078875"/>
            <a:ext cx="1757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Audio Ports (Mic, Speakers)</a:t>
            </a:r>
            <a:endParaRPr sz="1600"/>
          </a:p>
        </p:txBody>
      </p:sp>
      <p:cxnSp>
        <p:nvCxnSpPr>
          <p:cNvPr id="94" name="Google Shape;94;p16"/>
          <p:cNvCxnSpPr/>
          <p:nvPr/>
        </p:nvCxnSpPr>
        <p:spPr>
          <a:xfrm flipH="1">
            <a:off x="3937500" y="3245150"/>
            <a:ext cx="2411700" cy="12900"/>
          </a:xfrm>
          <a:prstGeom prst="straightConnector1">
            <a:avLst/>
          </a:prstGeom>
          <a:noFill/>
          <a:ln w="28575" cap="flat" cmpd="sng">
            <a:solidFill>
              <a:srgbClr val="FF0000"/>
            </a:solidFill>
            <a:prstDash val="solid"/>
            <a:round/>
            <a:headEnd type="none" w="med" len="med"/>
            <a:tailEnd type="triangle" w="med" len="med"/>
          </a:ln>
        </p:spPr>
      </p:cxnSp>
      <p:sp>
        <p:nvSpPr>
          <p:cNvPr id="95" name="Google Shape;95;p16"/>
          <p:cNvSpPr txBox="1"/>
          <p:nvPr/>
        </p:nvSpPr>
        <p:spPr>
          <a:xfrm>
            <a:off x="6425900" y="3035250"/>
            <a:ext cx="1931700" cy="75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Ethernet Port </a:t>
            </a:r>
            <a:endParaRPr sz="1600"/>
          </a:p>
        </p:txBody>
      </p:sp>
      <p:cxnSp>
        <p:nvCxnSpPr>
          <p:cNvPr id="96" name="Google Shape;96;p16"/>
          <p:cNvCxnSpPr/>
          <p:nvPr/>
        </p:nvCxnSpPr>
        <p:spPr>
          <a:xfrm>
            <a:off x="2154875" y="2077925"/>
            <a:ext cx="1398000" cy="564300"/>
          </a:xfrm>
          <a:prstGeom prst="straightConnector1">
            <a:avLst/>
          </a:prstGeom>
          <a:noFill/>
          <a:ln w="28575" cap="flat" cmpd="sng">
            <a:solidFill>
              <a:srgbClr val="FF0000"/>
            </a:solidFill>
            <a:prstDash val="solid"/>
            <a:round/>
            <a:headEnd type="none" w="med" len="med"/>
            <a:tailEnd type="triangle" w="med" len="med"/>
          </a:ln>
        </p:spPr>
      </p:cxnSp>
      <p:sp>
        <p:nvSpPr>
          <p:cNvPr id="97" name="Google Shape;97;p16"/>
          <p:cNvSpPr txBox="1"/>
          <p:nvPr/>
        </p:nvSpPr>
        <p:spPr>
          <a:xfrm>
            <a:off x="808250" y="1678425"/>
            <a:ext cx="2013600" cy="67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DVI (Monitor Port )</a:t>
            </a:r>
            <a:endParaRPr sz="1600"/>
          </a:p>
        </p:txBody>
      </p:sp>
      <p:cxnSp>
        <p:nvCxnSpPr>
          <p:cNvPr id="98" name="Google Shape;98;p16"/>
          <p:cNvCxnSpPr/>
          <p:nvPr/>
        </p:nvCxnSpPr>
        <p:spPr>
          <a:xfrm>
            <a:off x="1924000" y="2757725"/>
            <a:ext cx="1616100" cy="256500"/>
          </a:xfrm>
          <a:prstGeom prst="straightConnector1">
            <a:avLst/>
          </a:prstGeom>
          <a:noFill/>
          <a:ln w="28575" cap="flat" cmpd="sng">
            <a:solidFill>
              <a:srgbClr val="FF0000"/>
            </a:solidFill>
            <a:prstDash val="solid"/>
            <a:round/>
            <a:headEnd type="none" w="med" len="med"/>
            <a:tailEnd type="triangle" w="med" len="med"/>
          </a:ln>
        </p:spPr>
      </p:cxnSp>
      <p:sp>
        <p:nvSpPr>
          <p:cNvPr id="99" name="Google Shape;99;p16"/>
          <p:cNvSpPr txBox="1"/>
          <p:nvPr/>
        </p:nvSpPr>
        <p:spPr>
          <a:xfrm>
            <a:off x="144975" y="2350725"/>
            <a:ext cx="2013600" cy="39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VGI (Monitor Port)</a:t>
            </a:r>
            <a:endParaRPr sz="1600"/>
          </a:p>
        </p:txBody>
      </p:sp>
      <p:cxnSp>
        <p:nvCxnSpPr>
          <p:cNvPr id="100" name="Google Shape;100;p16"/>
          <p:cNvCxnSpPr/>
          <p:nvPr/>
        </p:nvCxnSpPr>
        <p:spPr>
          <a:xfrm>
            <a:off x="4181500" y="1513550"/>
            <a:ext cx="2693700" cy="12900"/>
          </a:xfrm>
          <a:prstGeom prst="straightConnector1">
            <a:avLst/>
          </a:prstGeom>
          <a:noFill/>
          <a:ln w="76200" cap="flat" cmpd="sng">
            <a:solidFill>
              <a:srgbClr val="FF0000"/>
            </a:solidFill>
            <a:prstDash val="solid"/>
            <a:round/>
            <a:headEnd type="stealth" w="med" len="med"/>
            <a:tailEnd type="none" w="med" len="med"/>
          </a:ln>
        </p:spPr>
      </p:cxnSp>
      <p:sp>
        <p:nvSpPr>
          <p:cNvPr id="101" name="Google Shape;101;p16"/>
          <p:cNvSpPr txBox="1"/>
          <p:nvPr/>
        </p:nvSpPr>
        <p:spPr>
          <a:xfrm flipH="1">
            <a:off x="7034075" y="1178610"/>
            <a:ext cx="1931700" cy="6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Power In</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7"/>
          <p:cNvSpPr txBox="1">
            <a:spLocks noGrp="1"/>
          </p:cNvSpPr>
          <p:nvPr>
            <p:ph type="body" idx="1"/>
          </p:nvPr>
        </p:nvSpPr>
        <p:spPr>
          <a:xfrm>
            <a:off x="243700" y="142500"/>
            <a:ext cx="2901300" cy="45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1600"/>
              </a:spcBef>
              <a:spcAft>
                <a:spcPts val="0"/>
              </a:spcAft>
              <a:buNone/>
            </a:pPr>
            <a:endParaRPr sz="1400"/>
          </a:p>
          <a:p>
            <a:pPr marL="0" lvl="0" indent="0" algn="l" rtl="0">
              <a:spcBef>
                <a:spcPts val="1600"/>
              </a:spcBef>
              <a:spcAft>
                <a:spcPts val="1600"/>
              </a:spcAft>
              <a:buNone/>
            </a:pPr>
            <a:endParaRPr/>
          </a:p>
        </p:txBody>
      </p:sp>
      <p:sp>
        <p:nvSpPr>
          <p:cNvPr id="107" name="Google Shape;107;p17"/>
          <p:cNvSpPr txBox="1"/>
          <p:nvPr/>
        </p:nvSpPr>
        <p:spPr>
          <a:xfrm>
            <a:off x="333500" y="178313"/>
            <a:ext cx="8427000" cy="411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t>1.</a:t>
            </a:r>
            <a:r>
              <a:rPr lang="en" sz="1800" dirty="0"/>
              <a:t>   	Research more in-depth about “Motherboards”. Make notes on the following:</a:t>
            </a:r>
            <a:endParaRPr sz="1800" dirty="0"/>
          </a:p>
          <a:p>
            <a:pPr marL="0" lvl="0" indent="0" algn="l" rtl="0">
              <a:lnSpc>
                <a:spcPct val="115000"/>
              </a:lnSpc>
              <a:spcBef>
                <a:spcPts val="0"/>
              </a:spcBef>
              <a:spcAft>
                <a:spcPts val="0"/>
              </a:spcAft>
              <a:buNone/>
            </a:pPr>
            <a:r>
              <a:rPr lang="en" sz="1800" dirty="0"/>
              <a:t>a.       What different versions are currently available (speed and capacity)</a:t>
            </a:r>
            <a:endParaRPr sz="1800" dirty="0"/>
          </a:p>
          <a:p>
            <a:pPr marL="0" lvl="0" indent="0" algn="l" rtl="0">
              <a:lnSpc>
                <a:spcPct val="115000"/>
              </a:lnSpc>
              <a:spcBef>
                <a:spcPts val="0"/>
              </a:spcBef>
              <a:spcAft>
                <a:spcPts val="0"/>
              </a:spcAft>
              <a:buNone/>
            </a:pPr>
            <a:endParaRPr sz="1800" dirty="0"/>
          </a:p>
          <a:p>
            <a:pPr marL="457200" lvl="0" indent="-342900" algn="l" rtl="0">
              <a:lnSpc>
                <a:spcPct val="115000"/>
              </a:lnSpc>
              <a:spcBef>
                <a:spcPts val="0"/>
              </a:spcBef>
              <a:spcAft>
                <a:spcPts val="0"/>
              </a:spcAft>
              <a:buSzPts val="1800"/>
              <a:buChar char="-"/>
            </a:pPr>
            <a:r>
              <a:rPr lang="en" sz="1800" dirty="0"/>
              <a:t>The speed of a motherboard depends on the Bus speed. </a:t>
            </a:r>
            <a:r>
              <a:rPr lang="en" sz="1800" dirty="0">
                <a:solidFill>
                  <a:srgbClr val="222222"/>
                </a:solidFill>
                <a:highlight>
                  <a:srgbClr val="FFFFFF"/>
                </a:highlight>
              </a:rPr>
              <a:t>Bus </a:t>
            </a:r>
            <a:r>
              <a:rPr lang="en" sz="1800" b="1" dirty="0">
                <a:solidFill>
                  <a:srgbClr val="222222"/>
                </a:solidFill>
                <a:highlight>
                  <a:srgbClr val="FFFFFF"/>
                </a:highlight>
              </a:rPr>
              <a:t>speed</a:t>
            </a:r>
            <a:r>
              <a:rPr lang="en" sz="1800" dirty="0">
                <a:solidFill>
                  <a:srgbClr val="222222"/>
                </a:solidFill>
                <a:highlight>
                  <a:srgbClr val="FFFFFF"/>
                </a:highlight>
              </a:rPr>
              <a:t> usually refers to the </a:t>
            </a:r>
            <a:r>
              <a:rPr lang="en" sz="1800" b="1" dirty="0">
                <a:solidFill>
                  <a:srgbClr val="222222"/>
                </a:solidFill>
                <a:highlight>
                  <a:srgbClr val="FFFFFF"/>
                </a:highlight>
              </a:rPr>
              <a:t>speed</a:t>
            </a:r>
            <a:r>
              <a:rPr lang="en" sz="1800" dirty="0">
                <a:solidFill>
                  <a:srgbClr val="222222"/>
                </a:solidFill>
                <a:highlight>
                  <a:srgbClr val="FFFFFF"/>
                </a:highlight>
              </a:rPr>
              <a:t> of the front side bus (FSB), which connects the CPU to the northbridge. FSB speeds can range from 66 MHz to over 800 MHz nowadays. </a:t>
            </a:r>
            <a:endParaRPr sz="1800" dirty="0">
              <a:solidFill>
                <a:srgbClr val="222222"/>
              </a:solidFill>
              <a:highlight>
                <a:srgbClr val="FFFFFF"/>
              </a:highlight>
            </a:endParaRPr>
          </a:p>
          <a:p>
            <a:pPr marL="0" lvl="0" indent="0" algn="l" rtl="0">
              <a:lnSpc>
                <a:spcPct val="115000"/>
              </a:lnSpc>
              <a:spcBef>
                <a:spcPts val="0"/>
              </a:spcBef>
              <a:spcAft>
                <a:spcPts val="0"/>
              </a:spcAft>
              <a:buNone/>
            </a:pPr>
            <a:endParaRPr sz="1800" dirty="0">
              <a:solidFill>
                <a:srgbClr val="222222"/>
              </a:solidFill>
              <a:highlight>
                <a:srgbClr val="FFFFFF"/>
              </a:highlight>
            </a:endParaRPr>
          </a:p>
          <a:p>
            <a:pPr marL="0" lvl="0" indent="0" algn="l" rtl="0">
              <a:lnSpc>
                <a:spcPct val="115000"/>
              </a:lnSpc>
              <a:spcBef>
                <a:spcPts val="0"/>
              </a:spcBef>
              <a:spcAft>
                <a:spcPts val="0"/>
              </a:spcAft>
              <a:buNone/>
            </a:pPr>
            <a:r>
              <a:rPr lang="en" sz="1800" dirty="0"/>
              <a:t>b.      How the component has changed since the 1980’s</a:t>
            </a:r>
            <a:endParaRPr sz="1800" dirty="0"/>
          </a:p>
          <a:p>
            <a:pPr marL="0" lvl="0" indent="0" algn="l" rtl="0">
              <a:lnSpc>
                <a:spcPct val="115000"/>
              </a:lnSpc>
              <a:spcBef>
                <a:spcPts val="0"/>
              </a:spcBef>
              <a:spcAft>
                <a:spcPts val="0"/>
              </a:spcAft>
              <a:buNone/>
            </a:pPr>
            <a:endParaRPr sz="1800" dirty="0"/>
          </a:p>
          <a:p>
            <a:pPr marL="457200" lvl="0" indent="-342900" algn="l" rtl="0">
              <a:lnSpc>
                <a:spcPct val="115000"/>
              </a:lnSpc>
              <a:spcBef>
                <a:spcPts val="0"/>
              </a:spcBef>
              <a:spcAft>
                <a:spcPts val="0"/>
              </a:spcAft>
              <a:buSzPts val="1800"/>
              <a:buChar char="-"/>
            </a:pPr>
            <a:r>
              <a:rPr lang="en" sz="1800" dirty="0"/>
              <a:t>In the 1980s components like </a:t>
            </a:r>
            <a:r>
              <a:rPr lang="en" sz="1800" dirty="0">
                <a:highlight>
                  <a:srgbClr val="FFFFFF"/>
                </a:highlight>
              </a:rPr>
              <a:t>graphics, networking, SCSI and sound were not built on the motherboard and remained separated . </a:t>
            </a:r>
            <a:endParaRPr sz="1800" dirty="0">
              <a:highlight>
                <a:srgbClr val="FFFFFF"/>
              </a:highlight>
            </a:endParaRPr>
          </a:p>
          <a:p>
            <a:pPr marL="457200" lvl="0" indent="-342900" algn="l" rtl="0">
              <a:lnSpc>
                <a:spcPct val="115000"/>
              </a:lnSpc>
              <a:spcBef>
                <a:spcPts val="0"/>
              </a:spcBef>
              <a:spcAft>
                <a:spcPts val="0"/>
              </a:spcAft>
              <a:buSzPts val="1800"/>
              <a:buChar char="-"/>
            </a:pPr>
            <a:r>
              <a:rPr lang="en" sz="1800" dirty="0">
                <a:highlight>
                  <a:srgbClr val="FFFFFF"/>
                </a:highlight>
              </a:rPr>
              <a:t>Whereas in motherboards now, we have those components (graphic cards, sound card etc) built on the motherboard. </a:t>
            </a:r>
            <a:endParaRPr sz="1800" dirty="0">
              <a:highlight>
                <a:srgbClr val="FFFFFF"/>
              </a:highlight>
            </a:endParaRPr>
          </a:p>
          <a:p>
            <a:pPr marL="0" lvl="0" indent="0" algn="l" rtl="0">
              <a:lnSpc>
                <a:spcPct val="115000"/>
              </a:lnSpc>
              <a:spcBef>
                <a:spcPts val="0"/>
              </a:spcBef>
              <a:spcAft>
                <a:spcPts val="0"/>
              </a:spcAft>
              <a:buNone/>
            </a:pPr>
            <a:r>
              <a:rPr lang="en" sz="1800" dirty="0"/>
              <a:t> </a:t>
            </a:r>
            <a:endParaRPr sz="1800" dirty="0"/>
          </a:p>
          <a:p>
            <a:pPr marL="0" lvl="0" indent="0" algn="l" rtl="0">
              <a:lnSpc>
                <a:spcPct val="115000"/>
              </a:lnSpc>
              <a:spcBef>
                <a:spcPts val="0"/>
              </a:spcBef>
              <a:spcAft>
                <a:spcPts val="0"/>
              </a:spcAft>
              <a:buNone/>
            </a:pPr>
            <a:endParaRPr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body" idx="1"/>
          </p:nvPr>
        </p:nvSpPr>
        <p:spPr>
          <a:xfrm>
            <a:off x="311700" y="523975"/>
            <a:ext cx="8520600" cy="4157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400">
                <a:solidFill>
                  <a:schemeClr val="dk1"/>
                </a:solidFill>
              </a:rPr>
              <a:t>2.   </a:t>
            </a:r>
            <a:r>
              <a:rPr lang="en">
                <a:solidFill>
                  <a:schemeClr val="dk1"/>
                </a:solidFill>
              </a:rPr>
              <a:t>	Research more in-depth about “Hard Disk Drives”. Make notes on the following:</a:t>
            </a:r>
            <a:endParaRPr>
              <a:solidFill>
                <a:schemeClr val="dk1"/>
              </a:solidFill>
            </a:endParaRPr>
          </a:p>
          <a:p>
            <a:pPr marL="457200" lvl="0" indent="-342900" algn="l" rtl="0">
              <a:lnSpc>
                <a:spcPct val="100000"/>
              </a:lnSpc>
              <a:spcBef>
                <a:spcPts val="0"/>
              </a:spcBef>
              <a:spcAft>
                <a:spcPts val="0"/>
              </a:spcAft>
              <a:buClr>
                <a:schemeClr val="dk1"/>
              </a:buClr>
              <a:buSzPts val="1800"/>
              <a:buAutoNum type="alphaUcPeriod"/>
            </a:pPr>
            <a:r>
              <a:rPr lang="en">
                <a:solidFill>
                  <a:schemeClr val="dk1"/>
                </a:solidFill>
              </a:rPr>
              <a:t>What different versions are currently available (speed and capacity)</a:t>
            </a:r>
            <a:endParaRPr>
              <a:solidFill>
                <a:schemeClr val="dk1"/>
              </a:solidFill>
            </a:endParaRPr>
          </a:p>
          <a:p>
            <a:pPr marL="457200" lvl="0" indent="0" algn="l" rtl="0">
              <a:lnSpc>
                <a:spcPct val="100000"/>
              </a:lnSpc>
              <a:spcBef>
                <a:spcPts val="0"/>
              </a:spcBef>
              <a:spcAft>
                <a:spcPts val="0"/>
              </a:spcAft>
              <a:buNone/>
            </a:pPr>
            <a:endParaRPr>
              <a:solidFill>
                <a:schemeClr val="dk1"/>
              </a:solidFill>
            </a:endParaRPr>
          </a:p>
          <a:p>
            <a:pPr marL="457200" lvl="0" indent="-342900" algn="l" rtl="0">
              <a:lnSpc>
                <a:spcPct val="100000"/>
              </a:lnSpc>
              <a:spcBef>
                <a:spcPts val="0"/>
              </a:spcBef>
              <a:spcAft>
                <a:spcPts val="0"/>
              </a:spcAft>
              <a:buClr>
                <a:srgbClr val="222222"/>
              </a:buClr>
              <a:buSzPts val="1800"/>
              <a:buChar char="-"/>
            </a:pPr>
            <a:r>
              <a:rPr lang="en">
                <a:solidFill>
                  <a:srgbClr val="222222"/>
                </a:solidFill>
                <a:highlight>
                  <a:srgbClr val="FFFFFF"/>
                </a:highlight>
              </a:rPr>
              <a:t>Computer hard drives can offer sizes of up to </a:t>
            </a:r>
            <a:r>
              <a:rPr lang="en" b="1">
                <a:solidFill>
                  <a:srgbClr val="222222"/>
                </a:solidFill>
                <a:highlight>
                  <a:srgbClr val="FFFFFF"/>
                </a:highlight>
              </a:rPr>
              <a:t>500 gigabytes (GB) to 1 Terabytes</a:t>
            </a:r>
            <a:endParaRPr b="1">
              <a:solidFill>
                <a:srgbClr val="222222"/>
              </a:solidFill>
              <a:highlight>
                <a:srgbClr val="FFFFFF"/>
              </a:highlight>
            </a:endParaRPr>
          </a:p>
          <a:p>
            <a:pPr marL="457200" lvl="0" indent="0" algn="l" rtl="0">
              <a:lnSpc>
                <a:spcPct val="100000"/>
              </a:lnSpc>
              <a:spcBef>
                <a:spcPts val="0"/>
              </a:spcBef>
              <a:spcAft>
                <a:spcPts val="0"/>
              </a:spcAft>
              <a:buNone/>
            </a:pPr>
            <a:endParaRPr b="1">
              <a:solidFill>
                <a:srgbClr val="222222"/>
              </a:solidFill>
              <a:highlight>
                <a:srgbClr val="FFFFFF"/>
              </a:highlight>
            </a:endParaRPr>
          </a:p>
          <a:p>
            <a:pPr marL="457200" lvl="0" indent="-342900" algn="l" rtl="0">
              <a:lnSpc>
                <a:spcPct val="100000"/>
              </a:lnSpc>
              <a:spcBef>
                <a:spcPts val="0"/>
              </a:spcBef>
              <a:spcAft>
                <a:spcPts val="0"/>
              </a:spcAft>
              <a:buClr>
                <a:schemeClr val="dk1"/>
              </a:buClr>
              <a:buSzPts val="1800"/>
              <a:buAutoNum type="alphaUcPeriod"/>
            </a:pPr>
            <a:r>
              <a:rPr lang="en">
                <a:solidFill>
                  <a:schemeClr val="dk1"/>
                </a:solidFill>
              </a:rPr>
              <a:t>How the component has changed since the 1980’s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r>
              <a:rPr lang="en">
                <a:solidFill>
                  <a:srgbClr val="000000"/>
                </a:solidFill>
              </a:rPr>
              <a:t>In the 1980s, hard drive for personal computers were rare and highly expensive whereas nowadays every computer has a hard drive.</a:t>
            </a:r>
            <a:endParaRPr>
              <a:solidFill>
                <a:srgbClr val="000000"/>
              </a:solidFill>
            </a:endParaRPr>
          </a:p>
          <a:p>
            <a:pPr marL="0" lvl="0" indent="0" algn="l" rtl="0">
              <a:spcBef>
                <a:spcPts val="1600"/>
              </a:spcBef>
              <a:spcAft>
                <a:spcPts val="1600"/>
              </a:spcAft>
              <a:buNone/>
            </a:pPr>
            <a:r>
              <a:rPr lang="en">
                <a:solidFill>
                  <a:srgbClr val="000000"/>
                </a:solidFill>
              </a:rPr>
              <a:t>The hard drives in 1980s offered a size of upto 10 MB whereas now the sizes of hard drives can be upto 1 TB.</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sp>
        <p:nvSpPr>
          <p:cNvPr id="117" name="Google Shape;117;p19"/>
          <p:cNvSpPr txBox="1">
            <a:spLocks noGrp="1"/>
          </p:cNvSpPr>
          <p:nvPr>
            <p:ph type="ctrTitle"/>
          </p:nvPr>
        </p:nvSpPr>
        <p:spPr>
          <a:xfrm>
            <a:off x="2265600" y="1943250"/>
            <a:ext cx="5674200" cy="153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solidFill>
                  <a:srgbClr val="000000"/>
                </a:solidFill>
                <a:highlight>
                  <a:srgbClr val="FCE5CD"/>
                </a:highlight>
                <a:latin typeface="Alfa Slab One"/>
                <a:ea typeface="Alfa Slab One"/>
                <a:cs typeface="Alfa Slab One"/>
                <a:sym typeface="Alfa Slab One"/>
              </a:rPr>
              <a:t>Level 2- PC  Motherboard</a:t>
            </a:r>
            <a:endParaRPr sz="6000">
              <a:solidFill>
                <a:srgbClr val="000000"/>
              </a:solidFill>
              <a:highlight>
                <a:srgbClr val="FCE5CD"/>
              </a:highlight>
              <a:latin typeface="Alfa Slab One"/>
              <a:ea typeface="Alfa Slab One"/>
              <a:cs typeface="Alfa Slab One"/>
              <a:sym typeface="Alfa Slab On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0"/>
          <p:cNvPicPr preferRelativeResize="0"/>
          <p:nvPr/>
        </p:nvPicPr>
        <p:blipFill>
          <a:blip r:embed="rId3">
            <a:alphaModFix/>
          </a:blip>
          <a:stretch>
            <a:fillRect/>
          </a:stretch>
        </p:blipFill>
        <p:spPr>
          <a:xfrm>
            <a:off x="2411425" y="1038950"/>
            <a:ext cx="4780924" cy="3585700"/>
          </a:xfrm>
          <a:prstGeom prst="rect">
            <a:avLst/>
          </a:prstGeom>
          <a:noFill/>
          <a:ln>
            <a:noFill/>
          </a:ln>
        </p:spPr>
      </p:pic>
      <p:cxnSp>
        <p:nvCxnSpPr>
          <p:cNvPr id="123" name="Google Shape;123;p20"/>
          <p:cNvCxnSpPr/>
          <p:nvPr/>
        </p:nvCxnSpPr>
        <p:spPr>
          <a:xfrm rot="10800000" flipH="1">
            <a:off x="6464650" y="1641825"/>
            <a:ext cx="1077600" cy="628500"/>
          </a:xfrm>
          <a:prstGeom prst="straightConnector1">
            <a:avLst/>
          </a:prstGeom>
          <a:noFill/>
          <a:ln w="28575" cap="flat" cmpd="sng">
            <a:solidFill>
              <a:srgbClr val="FF0000"/>
            </a:solidFill>
            <a:prstDash val="solid"/>
            <a:round/>
            <a:headEnd type="stealth" w="med" len="med"/>
            <a:tailEnd type="none" w="med" len="med"/>
          </a:ln>
        </p:spPr>
      </p:cxnSp>
      <p:cxnSp>
        <p:nvCxnSpPr>
          <p:cNvPr id="124" name="Google Shape;124;p20"/>
          <p:cNvCxnSpPr/>
          <p:nvPr/>
        </p:nvCxnSpPr>
        <p:spPr>
          <a:xfrm rot="10800000">
            <a:off x="1885375" y="4078825"/>
            <a:ext cx="1231500" cy="64200"/>
          </a:xfrm>
          <a:prstGeom prst="straightConnector1">
            <a:avLst/>
          </a:prstGeom>
          <a:noFill/>
          <a:ln w="28575" cap="flat" cmpd="sng">
            <a:solidFill>
              <a:srgbClr val="FF0000"/>
            </a:solidFill>
            <a:prstDash val="solid"/>
            <a:round/>
            <a:headEnd type="stealth" w="med" len="med"/>
            <a:tailEnd type="none" w="med" len="med"/>
          </a:ln>
        </p:spPr>
      </p:cxnSp>
      <p:sp>
        <p:nvSpPr>
          <p:cNvPr id="125" name="Google Shape;125;p20"/>
          <p:cNvSpPr txBox="1"/>
          <p:nvPr/>
        </p:nvSpPr>
        <p:spPr>
          <a:xfrm>
            <a:off x="1038775" y="3822325"/>
            <a:ext cx="846600" cy="41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SATA </a:t>
            </a:r>
            <a:endParaRPr sz="1600"/>
          </a:p>
        </p:txBody>
      </p:sp>
      <p:sp>
        <p:nvSpPr>
          <p:cNvPr id="126" name="Google Shape;126;p20"/>
          <p:cNvSpPr txBox="1"/>
          <p:nvPr/>
        </p:nvSpPr>
        <p:spPr>
          <a:xfrm>
            <a:off x="7399500" y="821050"/>
            <a:ext cx="1744500" cy="88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Processor(CPU) </a:t>
            </a:r>
            <a:endParaRPr sz="1600"/>
          </a:p>
          <a:p>
            <a:pPr marL="0" lvl="0" indent="0" algn="l" rtl="0">
              <a:spcBef>
                <a:spcPts val="0"/>
              </a:spcBef>
              <a:spcAft>
                <a:spcPts val="0"/>
              </a:spcAft>
              <a:buNone/>
            </a:pPr>
            <a:r>
              <a:rPr lang="en" sz="1600"/>
              <a:t>With fan underneath it .</a:t>
            </a:r>
            <a:endParaRPr sz="1600"/>
          </a:p>
        </p:txBody>
      </p:sp>
      <p:cxnSp>
        <p:nvCxnSpPr>
          <p:cNvPr id="127" name="Google Shape;127;p20"/>
          <p:cNvCxnSpPr/>
          <p:nvPr/>
        </p:nvCxnSpPr>
        <p:spPr>
          <a:xfrm>
            <a:off x="1718775" y="3283625"/>
            <a:ext cx="1090200" cy="410400"/>
          </a:xfrm>
          <a:prstGeom prst="straightConnector1">
            <a:avLst/>
          </a:prstGeom>
          <a:noFill/>
          <a:ln w="28575" cap="flat" cmpd="sng">
            <a:solidFill>
              <a:srgbClr val="FF0000"/>
            </a:solidFill>
            <a:prstDash val="solid"/>
            <a:round/>
            <a:headEnd type="none" w="med" len="med"/>
            <a:tailEnd type="triangle" w="med" len="med"/>
          </a:ln>
        </p:spPr>
      </p:cxnSp>
      <p:sp>
        <p:nvSpPr>
          <p:cNvPr id="128" name="Google Shape;128;p20"/>
          <p:cNvSpPr txBox="1"/>
          <p:nvPr/>
        </p:nvSpPr>
        <p:spPr>
          <a:xfrm>
            <a:off x="166875" y="3001450"/>
            <a:ext cx="1551900" cy="62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highlight>
                  <a:srgbClr val="FFFFFF"/>
                </a:highlight>
              </a:rPr>
              <a:t>IDE Connector</a:t>
            </a:r>
            <a:endParaRPr sz="1600"/>
          </a:p>
        </p:txBody>
      </p:sp>
      <p:cxnSp>
        <p:nvCxnSpPr>
          <p:cNvPr id="129" name="Google Shape;129;p20"/>
          <p:cNvCxnSpPr/>
          <p:nvPr/>
        </p:nvCxnSpPr>
        <p:spPr>
          <a:xfrm>
            <a:off x="6990550" y="3655600"/>
            <a:ext cx="808200" cy="51300"/>
          </a:xfrm>
          <a:prstGeom prst="straightConnector1">
            <a:avLst/>
          </a:prstGeom>
          <a:noFill/>
          <a:ln w="28575" cap="flat" cmpd="sng">
            <a:solidFill>
              <a:srgbClr val="FF0000"/>
            </a:solidFill>
            <a:prstDash val="solid"/>
            <a:round/>
            <a:headEnd type="triangle" w="med" len="med"/>
            <a:tailEnd type="none" w="med" len="med"/>
          </a:ln>
        </p:spPr>
      </p:cxnSp>
      <p:cxnSp>
        <p:nvCxnSpPr>
          <p:cNvPr id="130" name="Google Shape;130;p20"/>
          <p:cNvCxnSpPr/>
          <p:nvPr/>
        </p:nvCxnSpPr>
        <p:spPr>
          <a:xfrm rot="10800000" flipH="1">
            <a:off x="6875950" y="3681100"/>
            <a:ext cx="948300" cy="320700"/>
          </a:xfrm>
          <a:prstGeom prst="straightConnector1">
            <a:avLst/>
          </a:prstGeom>
          <a:noFill/>
          <a:ln w="28575" cap="flat" cmpd="sng">
            <a:solidFill>
              <a:srgbClr val="FF0000"/>
            </a:solidFill>
            <a:prstDash val="solid"/>
            <a:round/>
            <a:headEnd type="triangle" w="med" len="med"/>
            <a:tailEnd type="none" w="med" len="med"/>
          </a:ln>
        </p:spPr>
      </p:cxnSp>
      <p:sp>
        <p:nvSpPr>
          <p:cNvPr id="131" name="Google Shape;131;p20"/>
          <p:cNvSpPr txBox="1"/>
          <p:nvPr/>
        </p:nvSpPr>
        <p:spPr>
          <a:xfrm flipH="1">
            <a:off x="7885000" y="3398950"/>
            <a:ext cx="1209000" cy="88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RAM</a:t>
            </a:r>
            <a:endParaRPr sz="1600"/>
          </a:p>
        </p:txBody>
      </p:sp>
      <p:cxnSp>
        <p:nvCxnSpPr>
          <p:cNvPr id="132" name="Google Shape;132;p20"/>
          <p:cNvCxnSpPr/>
          <p:nvPr/>
        </p:nvCxnSpPr>
        <p:spPr>
          <a:xfrm>
            <a:off x="3116875" y="1077450"/>
            <a:ext cx="498600" cy="843000"/>
          </a:xfrm>
          <a:prstGeom prst="straightConnector1">
            <a:avLst/>
          </a:prstGeom>
          <a:noFill/>
          <a:ln w="38100" cap="flat" cmpd="sng">
            <a:solidFill>
              <a:srgbClr val="FF0000"/>
            </a:solidFill>
            <a:prstDash val="solid"/>
            <a:round/>
            <a:headEnd type="none" w="med" len="med"/>
            <a:tailEnd type="triangle" w="med" len="med"/>
          </a:ln>
        </p:spPr>
      </p:cxnSp>
      <p:cxnSp>
        <p:nvCxnSpPr>
          <p:cNvPr id="133" name="Google Shape;133;p20"/>
          <p:cNvCxnSpPr/>
          <p:nvPr/>
        </p:nvCxnSpPr>
        <p:spPr>
          <a:xfrm>
            <a:off x="1680300" y="2283150"/>
            <a:ext cx="2514000" cy="282300"/>
          </a:xfrm>
          <a:prstGeom prst="straightConnector1">
            <a:avLst/>
          </a:prstGeom>
          <a:noFill/>
          <a:ln w="28575" cap="flat" cmpd="sng">
            <a:solidFill>
              <a:srgbClr val="FF0000"/>
            </a:solidFill>
            <a:prstDash val="solid"/>
            <a:round/>
            <a:headEnd type="none" w="med" len="med"/>
            <a:tailEnd type="triangle" w="med" len="med"/>
          </a:ln>
        </p:spPr>
      </p:cxnSp>
      <p:sp>
        <p:nvSpPr>
          <p:cNvPr id="134" name="Google Shape;134;p20"/>
          <p:cNvSpPr txBox="1"/>
          <p:nvPr/>
        </p:nvSpPr>
        <p:spPr>
          <a:xfrm>
            <a:off x="128275" y="1975300"/>
            <a:ext cx="1488000" cy="5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Video Card</a:t>
            </a:r>
            <a:endParaRPr sz="1600"/>
          </a:p>
        </p:txBody>
      </p:sp>
      <p:sp>
        <p:nvSpPr>
          <p:cNvPr id="135" name="Google Shape;135;p20"/>
          <p:cNvSpPr txBox="1"/>
          <p:nvPr/>
        </p:nvSpPr>
        <p:spPr>
          <a:xfrm>
            <a:off x="1831925" y="332350"/>
            <a:ext cx="1983300" cy="59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Expansion Cards such as SOUND CARD, Ethernet card etc</a:t>
            </a:r>
            <a:endParaRPr/>
          </a:p>
        </p:txBody>
      </p:sp>
      <p:sp>
        <p:nvSpPr>
          <p:cNvPr id="136" name="Google Shape;136;p20"/>
          <p:cNvSpPr txBox="1"/>
          <p:nvPr/>
        </p:nvSpPr>
        <p:spPr>
          <a:xfrm>
            <a:off x="4290950" y="118925"/>
            <a:ext cx="3245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Back Panel Ports &amp; Connectors (see next slide for more details) </a:t>
            </a:r>
            <a:endParaRPr/>
          </a:p>
        </p:txBody>
      </p:sp>
      <p:cxnSp>
        <p:nvCxnSpPr>
          <p:cNvPr id="137" name="Google Shape;137;p20"/>
          <p:cNvCxnSpPr/>
          <p:nvPr/>
        </p:nvCxnSpPr>
        <p:spPr>
          <a:xfrm>
            <a:off x="5130675" y="974825"/>
            <a:ext cx="1923900" cy="179700"/>
          </a:xfrm>
          <a:prstGeom prst="bentConnector3">
            <a:avLst>
              <a:gd name="adj1" fmla="val 98672"/>
            </a:avLst>
          </a:prstGeom>
          <a:noFill/>
          <a:ln w="28575" cap="flat" cmpd="sng">
            <a:solidFill>
              <a:srgbClr val="FF0000"/>
            </a:solidFill>
            <a:prstDash val="solid"/>
            <a:round/>
            <a:headEnd type="none" w="med" len="med"/>
            <a:tailEnd type="none" w="med" len="med"/>
          </a:ln>
        </p:spPr>
      </p:cxnSp>
      <p:cxnSp>
        <p:nvCxnSpPr>
          <p:cNvPr id="138" name="Google Shape;138;p20"/>
          <p:cNvCxnSpPr/>
          <p:nvPr/>
        </p:nvCxnSpPr>
        <p:spPr>
          <a:xfrm flipH="1">
            <a:off x="4733175" y="968525"/>
            <a:ext cx="397500" cy="192300"/>
          </a:xfrm>
          <a:prstGeom prst="bentConnector3">
            <a:avLst>
              <a:gd name="adj1" fmla="val 93579"/>
            </a:avLst>
          </a:prstGeom>
          <a:noFill/>
          <a:ln w="28575" cap="flat" cmpd="sng">
            <a:solidFill>
              <a:srgbClr val="FF0000"/>
            </a:solidFill>
            <a:prstDash val="solid"/>
            <a:round/>
            <a:headEnd type="none" w="med" len="med"/>
            <a:tailEnd type="none" w="med" len="med"/>
          </a:ln>
        </p:spPr>
      </p:cxnSp>
      <p:cxnSp>
        <p:nvCxnSpPr>
          <p:cNvPr id="139" name="Google Shape;139;p20"/>
          <p:cNvCxnSpPr>
            <a:stCxn id="136" idx="2"/>
          </p:cNvCxnSpPr>
          <p:nvPr/>
        </p:nvCxnSpPr>
        <p:spPr>
          <a:xfrm rot="10800000">
            <a:off x="5901650" y="663425"/>
            <a:ext cx="12000" cy="311400"/>
          </a:xfrm>
          <a:prstGeom prst="straightConnector1">
            <a:avLst/>
          </a:prstGeom>
          <a:noFill/>
          <a:ln w="28575" cap="flat" cmpd="sng">
            <a:solidFill>
              <a:srgbClr val="FF0000"/>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1"/>
          <p:cNvSpPr txBox="1">
            <a:spLocks noGrp="1"/>
          </p:cNvSpPr>
          <p:nvPr>
            <p:ph type="title" idx="4294967295"/>
          </p:nvPr>
        </p:nvSpPr>
        <p:spPr>
          <a:xfrm>
            <a:off x="175200" y="162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Contd Of Previous Slide </a:t>
            </a:r>
            <a:endParaRPr/>
          </a:p>
        </p:txBody>
      </p:sp>
      <p:pic>
        <p:nvPicPr>
          <p:cNvPr id="145" name="Google Shape;145;p21"/>
          <p:cNvPicPr preferRelativeResize="0"/>
          <p:nvPr/>
        </p:nvPicPr>
        <p:blipFill rotWithShape="1">
          <a:blip r:embed="rId3">
            <a:alphaModFix/>
          </a:blip>
          <a:srcRect t="36478" b="23763"/>
          <a:stretch/>
        </p:blipFill>
        <p:spPr>
          <a:xfrm>
            <a:off x="448200" y="1333975"/>
            <a:ext cx="8247600" cy="2475550"/>
          </a:xfrm>
          <a:prstGeom prst="rect">
            <a:avLst/>
          </a:prstGeom>
          <a:noFill/>
          <a:ln>
            <a:noFill/>
          </a:ln>
        </p:spPr>
      </p:pic>
      <p:cxnSp>
        <p:nvCxnSpPr>
          <p:cNvPr id="146" name="Google Shape;146;p21"/>
          <p:cNvCxnSpPr/>
          <p:nvPr/>
        </p:nvCxnSpPr>
        <p:spPr>
          <a:xfrm>
            <a:off x="7118800" y="1269850"/>
            <a:ext cx="300" cy="628500"/>
          </a:xfrm>
          <a:prstGeom prst="straightConnector1">
            <a:avLst/>
          </a:prstGeom>
          <a:noFill/>
          <a:ln w="28575" cap="flat" cmpd="sng">
            <a:solidFill>
              <a:srgbClr val="FF0000"/>
            </a:solidFill>
            <a:prstDash val="solid"/>
            <a:round/>
            <a:headEnd type="none" w="med" len="med"/>
            <a:tailEnd type="triangle" w="med" len="med"/>
          </a:ln>
        </p:spPr>
      </p:cxnSp>
      <p:sp>
        <p:nvSpPr>
          <p:cNvPr id="147" name="Google Shape;147;p21"/>
          <p:cNvSpPr txBox="1"/>
          <p:nvPr/>
        </p:nvSpPr>
        <p:spPr>
          <a:xfrm>
            <a:off x="6278825" y="876775"/>
            <a:ext cx="1782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Ethernet Port</a:t>
            </a:r>
            <a:endParaRPr sz="16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192</Words>
  <Application>Microsoft Office PowerPoint</Application>
  <PresentationFormat>On-screen Show (16:9)</PresentationFormat>
  <Paragraphs>97</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Alfa Slab One</vt:lpstr>
      <vt:lpstr>Times New Roman</vt:lpstr>
      <vt:lpstr>Roboto</vt:lpstr>
      <vt:lpstr>Simple Light</vt:lpstr>
      <vt:lpstr>What's inside a PC?!</vt:lpstr>
      <vt:lpstr>Level 1- PC Tower Case</vt:lpstr>
      <vt:lpstr>PowerPoint Presentation</vt:lpstr>
      <vt:lpstr>Contd Of Previous Slide </vt:lpstr>
      <vt:lpstr>PowerPoint Presentation</vt:lpstr>
      <vt:lpstr>PowerPoint Presentation</vt:lpstr>
      <vt:lpstr>Level 2- PC  Motherboard</vt:lpstr>
      <vt:lpstr>PowerPoint Presentation</vt:lpstr>
      <vt:lpstr>Contd Of Previous Slide </vt:lpstr>
      <vt:lpstr>PowerPoint Presentation</vt:lpstr>
      <vt:lpstr>PowerPoint Presentation</vt:lpstr>
      <vt:lpstr>Level 3-Peripheral Devices </vt:lpstr>
      <vt:lpstr>PowerPoint Presentation</vt:lpstr>
      <vt:lpstr>Peripheral Devices Ports</vt:lpstr>
      <vt:lpstr>Peripheral Devices Ports</vt:lpstr>
      <vt:lpstr>Peripheral Devices Ports</vt:lpstr>
      <vt:lpstr>Peripheral Devices Ports</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inside a PC?!</dc:title>
  <dc:creator>Admin</dc:creator>
  <cp:lastModifiedBy>Adnin</cp:lastModifiedBy>
  <cp:revision>1</cp:revision>
  <dcterms:modified xsi:type="dcterms:W3CDTF">2019-01-23T18:48:05Z</dcterms:modified>
</cp:coreProperties>
</file>